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6"/>
  </p:notesMasterIdLst>
  <p:handoutMasterIdLst>
    <p:handoutMasterId r:id="rId67"/>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264" r:id="rId20"/>
    <p:sldId id="321" r:id="rId21"/>
    <p:sldId id="322" r:id="rId22"/>
    <p:sldId id="324" r:id="rId23"/>
    <p:sldId id="279" r:id="rId24"/>
    <p:sldId id="302" r:id="rId25"/>
    <p:sldId id="280" r:id="rId26"/>
    <p:sldId id="265" r:id="rId27"/>
    <p:sldId id="284" r:id="rId28"/>
    <p:sldId id="305" r:id="rId29"/>
    <p:sldId id="286" r:id="rId30"/>
    <p:sldId id="287" r:id="rId31"/>
    <p:sldId id="288" r:id="rId32"/>
    <p:sldId id="311" r:id="rId33"/>
    <p:sldId id="289" r:id="rId34"/>
    <p:sldId id="312" r:id="rId35"/>
    <p:sldId id="292" r:id="rId36"/>
    <p:sldId id="293" r:id="rId37"/>
    <p:sldId id="266" r:id="rId38"/>
    <p:sldId id="294" r:id="rId39"/>
    <p:sldId id="296" r:id="rId40"/>
    <p:sldId id="267" r:id="rId41"/>
    <p:sldId id="295" r:id="rId42"/>
    <p:sldId id="297" r:id="rId43"/>
    <p:sldId id="298" r:id="rId44"/>
    <p:sldId id="330" r:id="rId45"/>
    <p:sldId id="307" r:id="rId46"/>
    <p:sldId id="315" r:id="rId47"/>
    <p:sldId id="316" r:id="rId48"/>
    <p:sldId id="317" r:id="rId49"/>
    <p:sldId id="318" r:id="rId50"/>
    <p:sldId id="319" r:id="rId51"/>
    <p:sldId id="320" r:id="rId52"/>
    <p:sldId id="323" r:id="rId53"/>
    <p:sldId id="313" r:id="rId54"/>
    <p:sldId id="314" r:id="rId55"/>
    <p:sldId id="326" r:id="rId56"/>
    <p:sldId id="327" r:id="rId57"/>
    <p:sldId id="328" r:id="rId58"/>
    <p:sldId id="325" r:id="rId59"/>
    <p:sldId id="329" r:id="rId60"/>
    <p:sldId id="303" r:id="rId61"/>
    <p:sldId id="304" r:id="rId62"/>
    <p:sldId id="308" r:id="rId63"/>
    <p:sldId id="309" r:id="rId64"/>
    <p:sldId id="31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AF0B"/>
    <a:srgbClr val="FFE3BB"/>
    <a:srgbClr val="FFD279"/>
    <a:srgbClr val="FFC252"/>
    <a:srgbClr val="3E6EFF"/>
    <a:srgbClr val="4D4F53"/>
    <a:srgbClr val="21D6FF"/>
    <a:srgbClr val="000000"/>
    <a:srgbClr val="47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85117" autoAdjust="0"/>
  </p:normalViewPr>
  <p:slideViewPr>
    <p:cSldViewPr snapToGrid="0" snapToObjects="1">
      <p:cViewPr>
        <p:scale>
          <a:sx n="110" d="100"/>
          <a:sy n="110" d="100"/>
        </p:scale>
        <p:origin x="2320" y="1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look at an implementation that combines </a:t>
            </a:r>
            <a:r>
              <a:rPr lang="en-US" baseline="0" dirty="0" smtClean="0"/>
              <a:t>multi-threading </a:t>
            </a:r>
            <a:r>
              <a:rPr lang="en-US" baseline="0" dirty="0" smtClean="0"/>
              <a:t>and vectorization.</a:t>
            </a:r>
          </a:p>
          <a:p>
            <a:endParaRPr lang="en-US" baseline="0" dirty="0" smtClean="0"/>
          </a:p>
          <a:p>
            <a:r>
              <a:rPr lang="en-US" baseline="0" dirty="0" smtClean="0"/>
              <a:t>Ideally</a:t>
            </a:r>
            <a:r>
              <a:rPr lang="en-US" baseline="0" dirty="0" smtClean="0"/>
              <a:t>, this implementation should extract the most performance out of the CMP by utilizing more resources</a:t>
            </a:r>
            <a:r>
              <a:rPr lang="en-US" baseline="0" dirty="0" smtClean="0"/>
              <a:t>.</a:t>
            </a:r>
          </a:p>
          <a:p>
            <a:endParaRPr lang="en-US" baseline="0" dirty="0" smtClean="0"/>
          </a:p>
          <a:p>
            <a:r>
              <a:rPr lang="en-US" baseline="0" dirty="0" smtClean="0"/>
              <a:t>However, there are two reasons why this might not always be the case.</a:t>
            </a:r>
          </a:p>
          <a:p>
            <a:endParaRPr lang="en-US" baseline="0" dirty="0" smtClean="0"/>
          </a:p>
          <a:p>
            <a:r>
              <a:rPr lang="en-US" baseline="0" dirty="0" smtClean="0"/>
              <a:t>First, task partitioning with TBB can prevent auto-vectorization by generating tasks with no guarantee of aligned memory accesses.</a:t>
            </a:r>
          </a:p>
          <a:p>
            <a:endParaRPr lang="en-US" baseline="0" dirty="0" smtClean="0"/>
          </a:p>
          <a:p>
            <a:r>
              <a:rPr lang="en-US" baseline="0" dirty="0" smtClean="0"/>
              <a:t>Second, eliminating control flow to enable auto-vectorization can reduce opportunities for load balancing with TBB.</a:t>
            </a:r>
          </a:p>
          <a:p>
            <a:endParaRPr lang="en-US" baseline="0" dirty="0" smtClean="0"/>
          </a:p>
          <a:p>
            <a:r>
              <a:rPr lang="en-US" baseline="0" dirty="0" smtClean="0"/>
              <a:t>Both cases arise from the fact that the abstractions for multi-threading and vectorization not necessarily aware of each other.</a:t>
            </a:r>
          </a:p>
          <a:p>
            <a:endParaRPr lang="en-US" baseline="0" dirty="0" smtClean="0"/>
          </a:p>
          <a:p>
            <a:r>
              <a:rPr lang="en-US" baseline="0" dirty="0" smtClean="0"/>
              <a:t>Because of this, the programmer must decide to sacrifice some load balancing or vectorization in many situations.</a:t>
            </a:r>
          </a:p>
          <a:p>
            <a:endParaRPr lang="en-US" baseline="0" dirty="0" smtClean="0"/>
          </a:p>
          <a:p>
            <a:r>
              <a:rPr lang="en-US" baseline="0" dirty="0" smtClean="0"/>
              <a:t>The speedups for the combined implementation show that in some cases we can achieve multiplicative effects in perf as in </a:t>
            </a:r>
            <a:r>
              <a:rPr lang="en-US" baseline="0" dirty="0" err="1" smtClean="0"/>
              <a:t>sgemm</a:t>
            </a:r>
            <a:r>
              <a:rPr lang="en-US" baseline="0" dirty="0" smtClean="0"/>
              <a:t>, but in several other cases, the combined implementation results in slowdowns.</a:t>
            </a:r>
          </a:p>
          <a:p>
            <a:endParaRPr lang="en-US" baseline="0" dirty="0" smtClean="0"/>
          </a:p>
          <a:p>
            <a:r>
              <a:rPr lang="en-US" baseline="0" dirty="0" smtClean="0"/>
              <a:t>The point I hope is becoming clear is that it's difficult to port an application even within a CMP and it's also difficult to extract the most performance out of the HW resources.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 However, </a:t>
            </a:r>
            <a:r>
              <a:rPr lang="en-US" baseline="0" dirty="0" smtClean="0"/>
              <a:t>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MIC implementation shown here uses the same SW framework combining TBB and AVX as the CMP.</a:t>
            </a:r>
          </a:p>
          <a:p>
            <a:endParaRPr lang="en-US" baseline="0" dirty="0" smtClean="0"/>
          </a:p>
          <a:p>
            <a:r>
              <a:rPr lang="en-US" baseline="0" dirty="0" smtClean="0"/>
              <a:t>Notice the code has become even more complicated!</a:t>
            </a:r>
          </a:p>
          <a:p>
            <a:endParaRPr lang="en-US" baseline="0" dirty="0" smtClean="0"/>
          </a:p>
          <a:p>
            <a:r>
              <a:rPr lang="en-US" dirty="0" smtClean="0"/>
              <a:t>Because</a:t>
            </a:r>
            <a:r>
              <a:rPr lang="en-US" baseline="0" dirty="0" smtClean="0"/>
              <a:t> there are so many cores on the MIC and lot of the MIC's performance is locked in the wider packed-SIMD units, it's actually more important to leverage both multi-threading and vectorization here.</a:t>
            </a:r>
          </a:p>
          <a:p>
            <a:endParaRPr lang="en-US" baseline="0" dirty="0" smtClean="0"/>
          </a:p>
          <a:p>
            <a:r>
              <a:rPr lang="en-US" baseline="0" dirty="0" smtClean="0"/>
              <a:t>Besides the fact that the TASK_SIZE and the number of threads on the MIC need to be retuned for the MIC, additional optimizations may be necessary to generate finer grain tasks to improve load balancing across 60 cores, for instance by breaking up each row into smaller aligned chunks.</a:t>
            </a:r>
          </a:p>
          <a:p>
            <a:endParaRPr lang="en-US" baseline="0" dirty="0" smtClean="0"/>
          </a:p>
          <a:p>
            <a:r>
              <a:rPr lang="en-US" baseline="0" dirty="0" smtClean="0"/>
              <a:t>The speedups of the MIC implementation are shown with the newest bars. In general, regular applications that can better leverage the SIMD units see the most significant improvements, but irregular applications see benefit from the increased number of cores as well. Unfortunately, the speedups are not always proportional to the resources available on the HW.</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MICs </a:t>
            </a:r>
            <a:r>
              <a:rPr lang="en-US" dirty="0" smtClean="0"/>
              <a:t>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here is the GPGPU implementation</a:t>
            </a:r>
            <a:r>
              <a:rPr lang="en-US" baseline="0" dirty="0" smtClean="0"/>
              <a:t> using CUDA. This implementation is very different from the other implementations we've seen so far because of the offload-based programming model.</a:t>
            </a:r>
          </a:p>
          <a:p>
            <a:endParaRPr lang="en-US" baseline="0" dirty="0" smtClean="0"/>
          </a:p>
          <a:p>
            <a:r>
              <a:rPr lang="en-US" dirty="0" smtClean="0"/>
              <a:t>This</a:t>
            </a:r>
            <a:r>
              <a:rPr lang="en-US" baseline="0" dirty="0" smtClean="0"/>
              <a:t> means that we need to manually allocate memory on the GPGPU and transfer data explicitly between the host and device. We also need to manually partition the work into blocks and grids, and ensure the arguments to the kernel are not arrays of </a:t>
            </a:r>
            <a:r>
              <a:rPr lang="en-US" baseline="0" dirty="0" err="1" smtClean="0"/>
              <a:t>structs</a:t>
            </a:r>
            <a:r>
              <a:rPr lang="en-US" baseline="0" dirty="0" smtClean="0"/>
              <a:t>.</a:t>
            </a:r>
          </a:p>
          <a:p>
            <a:endParaRPr lang="en-US" baseline="0" dirty="0" smtClean="0"/>
          </a:p>
          <a:p>
            <a:r>
              <a:rPr lang="en-US" dirty="0" smtClean="0"/>
              <a:t>Although a regular application is shown here, the</a:t>
            </a:r>
            <a:r>
              <a:rPr lang="en-US" baseline="0" dirty="0" smtClean="0"/>
              <a:t> real challenge in productivity and portability for GPGPUs is for irregular applications, which are notoriously difficult to efficiently map to GPGPUs.</a:t>
            </a:r>
          </a:p>
          <a:p>
            <a:endParaRPr lang="en-US" baseline="0" dirty="0" smtClean="0"/>
          </a:p>
          <a:p>
            <a:r>
              <a:rPr lang="en-US" baseline="0" dirty="0" smtClean="0"/>
              <a:t>As such, the results on the left show very high speedups for regular applications, but not resource-proportional performance with more irregular applications.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endParaRPr lang="en-US" dirty="0" smtClean="0"/>
          </a:p>
          <a:p>
            <a:r>
              <a:rPr lang="en-US" dirty="0" smtClean="0"/>
              <a:t>GPGPUs</a:t>
            </a:r>
            <a:r>
              <a:rPr lang="en-US" baseline="0" dirty="0" smtClean="0"/>
              <a:t> </a:t>
            </a:r>
            <a:r>
              <a:rPr lang="en-US" baseline="0" dirty="0" smtClean="0"/>
              <a:t>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all of this, I'd like to summarize the key observations into 4 takeaways:</a:t>
            </a:r>
          </a:p>
          <a:p>
            <a:r>
              <a:rPr lang="en-US" baseline="0" dirty="0" smtClean="0"/>
              <a:t>...</a:t>
            </a:r>
          </a:p>
          <a:p>
            <a:endParaRPr lang="en-US" baseline="0" dirty="0" smtClean="0"/>
          </a:p>
          <a:p>
            <a:r>
              <a:rPr lang="en-US" dirty="0" smtClean="0"/>
              <a:t>Ideally,</a:t>
            </a:r>
            <a:r>
              <a:rPr lang="en-US" baseline="0" dirty="0" smtClean="0"/>
              <a:t> we would like...</a:t>
            </a:r>
          </a:p>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13</a:t>
            </a:fld>
            <a:endParaRPr lang="en-US"/>
          </a:p>
        </p:txBody>
      </p:sp>
    </p:spTree>
    <p:extLst>
      <p:ext uri="{BB962C8B-B14F-4D97-AF65-F5344CB8AC3E}">
        <p14:creationId xmlns:p14="http://schemas.microsoft.com/office/powerpoint/2010/main" val="1280455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t>
            </a:r>
            <a:r>
              <a:rPr lang="en-US" baseline="0" dirty="0" smtClean="0"/>
              <a:t>across SW and HW.</a:t>
            </a:r>
          </a:p>
          <a:p>
            <a:endParaRPr lang="en-US" baseline="0" dirty="0" smtClean="0"/>
          </a:p>
          <a:p>
            <a:endParaRPr lang="en-US" baseline="0" dirty="0" smtClean="0"/>
          </a:p>
          <a:p>
            <a:endParaRPr lang="en-US" baseline="0" dirty="0" smtClean="0"/>
          </a:p>
          <a:p>
            <a:r>
              <a:rPr lang="en-US" baseline="0" dirty="0" smtClean="0"/>
              <a:t>and </a:t>
            </a:r>
            <a:r>
              <a:rPr lang="en-US" baseline="0" dirty="0" smtClean="0"/>
              <a:t>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exactly is loop-task parallelism? </a:t>
            </a:r>
            <a:r>
              <a:rPr lang="en-US" dirty="0" smtClean="0"/>
              <a:t>As</a:t>
            </a:r>
            <a:r>
              <a:rPr lang="en-US" baseline="0" dirty="0" smtClean="0"/>
              <a:t> mentioned before, loop-task parallelism is a form of task parallelism...</a:t>
            </a:r>
          </a:p>
          <a:p>
            <a:endParaRPr lang="en-US" baseline="0" dirty="0" smtClean="0"/>
          </a:p>
          <a:p>
            <a:r>
              <a:rPr lang="en-US" baseline="0" dirty="0" smtClean="0"/>
              <a:t>Loop-task parallelism captures the parallelism across loop iterations that may have significant variability due to data-dependent branches.</a:t>
            </a:r>
          </a:p>
          <a:p>
            <a:endParaRPr lang="en-US" baseline="0" dirty="0" smtClean="0"/>
          </a:p>
          <a:p>
            <a:r>
              <a:rPr lang="en-US" baseline="0" dirty="0" smtClean="0"/>
              <a:t>Some of you may be wondering why loop-task parallelism? One observation is that narrowing the scope of the parallel abstraction in SW allows us to more efficiently encode and relay information about exploitable parallelism to the HW. So the LTA platform focuses on a narrower form of task parallelism exposed by the popular and familiar </a:t>
            </a:r>
            <a:r>
              <a:rPr lang="en-US" baseline="0" dirty="0" err="1" smtClean="0"/>
              <a:t>parallel_for</a:t>
            </a:r>
            <a:r>
              <a:rPr lang="en-US" baseline="0" dirty="0" smtClean="0"/>
              <a:t> construct.</a:t>
            </a:r>
          </a:p>
          <a:p>
            <a:endParaRPr lang="en-US" baseline="0" dirty="0" smtClean="0"/>
          </a:p>
          <a:p>
            <a:r>
              <a:rPr lang="en-US" dirty="0" smtClean="0"/>
              <a:t>To this end, the</a:t>
            </a:r>
            <a:r>
              <a:rPr lang="en-US" baseline="0" dirty="0" smtClean="0"/>
              <a:t> LTA platform exposes loop-task parallelism by using so-called loop-tasks as the common parallel abstraction.</a:t>
            </a:r>
          </a:p>
          <a:p>
            <a:endParaRPr lang="en-US" baseline="0" dirty="0" smtClean="0"/>
          </a:p>
          <a:p>
            <a:r>
              <a:rPr lang="en-US" baseline="0" dirty="0" smtClean="0"/>
              <a:t>Loop tasks are encoded as a four-tuple consisting of the pointer to the loop function, the pointer to the arguments of the function, and the start and end indices of the loop iterations to which to apply the function.</a:t>
            </a:r>
          </a:p>
          <a:p>
            <a:endParaRPr lang="en-US" baseline="0" dirty="0" smtClean="0"/>
          </a:p>
          <a:p>
            <a:r>
              <a:rPr lang="en-US" baseline="0" dirty="0" smtClean="0"/>
              <a:t>Here is an example of a </a:t>
            </a:r>
            <a:r>
              <a:rPr lang="en-US" baseline="0" dirty="0" err="1" smtClean="0"/>
              <a:t>parallel_for</a:t>
            </a:r>
            <a:r>
              <a:rPr lang="en-US" baseline="0" dirty="0" smtClean="0"/>
              <a:t> using the LTA programming API. The loop function inside has some data-dependent branches that can change the nature of the computation, the pointer to this function is mapped to the first field in the loop task. The arguments captured by this lambda closure are mapped to the second field, and the start and end indices are mapped to the third and fourth fields.</a:t>
            </a:r>
          </a:p>
          <a:p>
            <a:endParaRPr lang="en-US" baseline="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One</a:t>
            </a:r>
            <a:r>
              <a:rPr lang="en-US" baseline="0" dirty="0" smtClean="0"/>
              <a:t> </a:t>
            </a:r>
            <a:r>
              <a:rPr lang="en-US" baseline="0" dirty="0" smtClean="0"/>
              <a:t>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how</a:t>
            </a:r>
            <a:r>
              <a:rPr lang="en-US" baseline="0" dirty="0" smtClean="0"/>
              <a:t> loop tasks are exposed in the LTA programming API using a lambda-based </a:t>
            </a:r>
            <a:r>
              <a:rPr lang="en-US" baseline="0" dirty="0" err="1" smtClean="0"/>
              <a:t>parallel_for</a:t>
            </a:r>
            <a:r>
              <a:rPr lang="en-US" baseline="0" dirty="0" smtClean="0"/>
              <a:t>. Unfortunately, the LTA cross-compiler does not support C++11 lambdas yet, so I use an alternate macro-based variant of the </a:t>
            </a:r>
            <a:r>
              <a:rPr lang="en-US" baseline="0" dirty="0" err="1" smtClean="0"/>
              <a:t>parallel_for</a:t>
            </a:r>
            <a:r>
              <a:rPr lang="en-US" baseline="0" dirty="0" smtClean="0"/>
              <a:t> shown here on the bottom which does the same thing. But both variants are sketched out as part of the LTA vision.</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LTA runtime is responsible for generating,</a:t>
            </a:r>
            <a:r>
              <a:rPr lang="en-US" baseline="0" dirty="0" smtClean="0"/>
              <a:t> partitioning, and distributing loop tasks exposed by the programming API.</a:t>
            </a:r>
            <a:endParaRPr lang="en-US" dirty="0" smtClean="0"/>
          </a:p>
          <a:p>
            <a:endParaRPr lang="en-US" dirty="0" smtClean="0"/>
          </a:p>
          <a:p>
            <a:r>
              <a:rPr lang="en-US" baseline="0" dirty="0" smtClean="0"/>
              <a:t>Let’s </a:t>
            </a:r>
            <a:r>
              <a:rPr lang="en-US" baseline="0" dirty="0" smtClean="0"/>
              <a:t>take a look at </a:t>
            </a:r>
            <a:r>
              <a:rPr lang="en-US" baseline="0" dirty="0" smtClean="0"/>
              <a:t>an example of how the LTA runtime performs its duties on a four-core </a:t>
            </a:r>
            <a:r>
              <a:rPr lang="en-US" baseline="0" dirty="0" smtClean="0"/>
              <a:t>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t>
            </a:r>
            <a:r>
              <a:rPr lang="en-US" baseline="0" dirty="0" smtClean="0"/>
              <a:t>the first loop task with the function pointer, the argument pointer, and the initial range of loop iterations.</a:t>
            </a:r>
          </a:p>
          <a:p>
            <a:endParaRPr lang="en-US" baseline="0" dirty="0" smtClean="0"/>
          </a:p>
          <a:p>
            <a:r>
              <a:rPr lang="en-US" baseline="0" dirty="0" smtClean="0"/>
              <a:t>GPP0 then partitions this loop task by splitting the range in half, generating 2 loop tasks with a smaller range. GPP2 can steal one of these loop tasks, then both GPP0 and GPP2 can continue this recursive decomposition, allowing other cores to steal loop tasks.</a:t>
            </a:r>
          </a:p>
          <a:p>
            <a:endParaRPr lang="en-US" baseline="0" dirty="0" smtClean="0"/>
          </a:p>
          <a:p>
            <a:r>
              <a:rPr lang="en-US" baseline="0" dirty="0" smtClean="0"/>
              <a:t>The runtime stops partitioning tasks when the range is less than or equal to the core task size, which is defined by this equation. Where N is the initial range of the first loop task, P is the number of cores in the system, and k is a scaling factor. The higher the k, the more finer grain tasks will be generated. A loop task at this point is called a core task and is the smallest unit of load balancing across cores.</a:t>
            </a:r>
          </a:p>
          <a:p>
            <a:endParaRPr lang="en-US" baseline="0" dirty="0" smtClean="0"/>
          </a:p>
          <a:p>
            <a:r>
              <a:rPr lang="en-US" baseline="0" dirty="0" smtClean="0"/>
              <a:t>Core tasks can be executed by using a special </a:t>
            </a:r>
            <a:r>
              <a:rPr lang="en-US" baseline="0" dirty="0" err="1" smtClean="0"/>
              <a:t>xpfor</a:t>
            </a:r>
            <a:r>
              <a:rPr lang="en-US" baseline="0" dirty="0" smtClean="0"/>
              <a:t> instruction. The </a:t>
            </a:r>
            <a:r>
              <a:rPr lang="en-US" baseline="0" dirty="0" err="1" smtClean="0"/>
              <a:t>xpfor</a:t>
            </a:r>
            <a:r>
              <a:rPr lang="en-US" baseline="0" dirty="0" smtClean="0"/>
              <a:t> instruction has the same semantics as a </a:t>
            </a:r>
            <a:r>
              <a:rPr lang="en-US" baseline="0" dirty="0" err="1" smtClean="0"/>
              <a:t>jalr</a:t>
            </a:r>
            <a:r>
              <a:rPr lang="en-US" baseline="0" dirty="0" smtClean="0"/>
              <a:t> and acts as an indirect function call on a GPP. More importantly, it also acts as a hint to the HW that it can use an LTA engine to accelerate core task execution, if there is one available.</a:t>
            </a:r>
          </a:p>
          <a:p>
            <a:endParaRPr lang="en-US" baseline="0" dirty="0" smtClean="0"/>
          </a:p>
          <a:p>
            <a:r>
              <a:rPr lang="en-US" baseline="0" dirty="0" smtClean="0"/>
              <a:t>Note that this allows the runtime to execute core tasks in the same way regardless of whether or not there is an LTA engine available on the GPP, helping to improve portability.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a:t>
            </a:r>
            <a:r>
              <a:rPr lang="en-US" baseline="0" dirty="0" smtClean="0"/>
              <a:t> the calling convention of the </a:t>
            </a:r>
            <a:r>
              <a:rPr lang="en-US" baseline="0" dirty="0" err="1" smtClean="0"/>
              <a:t>xpfor</a:t>
            </a:r>
            <a:r>
              <a:rPr lang="en-US" baseline="0" dirty="0" smtClean="0"/>
              <a:t> instruction is crafted to mirror the arguments of the loop task function generated by the </a:t>
            </a:r>
            <a:r>
              <a:rPr lang="en-US" baseline="0" dirty="0" err="1" smtClean="0"/>
              <a:t>parallel_for</a:t>
            </a:r>
            <a:r>
              <a:rPr lang="en-US" baseline="0" dirty="0" smtClean="0"/>
              <a:t> macro we saw earlier.</a:t>
            </a:r>
          </a:p>
          <a:p>
            <a:endParaRPr lang="en-US" baseline="0" dirty="0" smtClean="0"/>
          </a:p>
          <a:p>
            <a:r>
              <a:rPr lang="en-US" baseline="0" dirty="0" smtClean="0"/>
              <a:t>Note that in addition to the function pointer, the argument pointer, and the start/end indices, </a:t>
            </a:r>
            <a:r>
              <a:rPr lang="en-US" baseline="0" dirty="0" err="1" smtClean="0"/>
              <a:t>thre</a:t>
            </a:r>
            <a:r>
              <a:rPr lang="en-US" baseline="0" dirty="0" smtClean="0"/>
              <a:t> is also an extra argument called the step value that is hidden from the SW programmer which can be used to specify the stride of the loop iterations corresponding to a loop task.</a:t>
            </a:r>
          </a:p>
          <a:p>
            <a:endParaRPr lang="en-US" baseline="0" dirty="0" smtClean="0"/>
          </a:p>
          <a:p>
            <a:r>
              <a:rPr lang="en-US" baseline="0" dirty="0" smtClean="0"/>
              <a:t>Furthermore, the HW is responsible for setting the architectural state with the appropriate values.</a:t>
            </a:r>
            <a:endParaRPr lang="en-US" dirty="0" smtClean="0"/>
          </a:p>
          <a:p>
            <a:endParaRPr lang="en-US" dirty="0" smtClean="0"/>
          </a:p>
          <a:p>
            <a:r>
              <a:rPr lang="en-US" dirty="0" smtClean="0"/>
              <a:t>The </a:t>
            </a:r>
            <a:r>
              <a:rPr lang="en-US" dirty="0" err="1" smtClean="0"/>
              <a:t>xpfor</a:t>
            </a:r>
            <a:r>
              <a:rPr lang="en-US" dirty="0" smtClean="0"/>
              <a:t> instruction signals</a:t>
            </a:r>
            <a:r>
              <a:rPr lang="en-US" baseline="0" dirty="0" smtClean="0"/>
              <a:t> to the </a:t>
            </a:r>
            <a:r>
              <a:rPr lang="en-US" dirty="0" smtClean="0"/>
              <a:t>LTA</a:t>
            </a:r>
            <a:r>
              <a:rPr lang="en-US" baseline="0" dirty="0" smtClean="0"/>
              <a:t> engines that the core task can be accelerated. LTA engines accelerate core task execution by further partitioning core tasks into </a:t>
            </a:r>
            <a:r>
              <a:rPr lang="en-US" baseline="0" dirty="0" err="1" smtClean="0"/>
              <a:t>utasks</a:t>
            </a:r>
            <a:r>
              <a:rPr lang="en-US" baseline="0" dirty="0" smtClean="0"/>
              <a:t>, and mapping these </a:t>
            </a:r>
            <a:r>
              <a:rPr lang="en-US" baseline="0" dirty="0" err="1" smtClean="0"/>
              <a:t>utasks</a:t>
            </a:r>
            <a:r>
              <a:rPr lang="en-US" baseline="0" dirty="0" smtClean="0"/>
              <a:t> to </a:t>
            </a:r>
            <a:r>
              <a:rPr lang="en-US" baseline="0" dirty="0" err="1" smtClean="0"/>
              <a:t>uthreads</a:t>
            </a:r>
            <a:r>
              <a:rPr lang="en-US" baseline="0" dirty="0" smtClean="0"/>
              <a:t>.</a:t>
            </a:r>
          </a:p>
          <a:p>
            <a:endParaRPr lang="en-US" baseline="0" dirty="0" smtClean="0"/>
          </a:p>
          <a:p>
            <a:r>
              <a:rPr lang="en-US" dirty="0" smtClean="0"/>
              <a:t>In</a:t>
            </a:r>
            <a:r>
              <a:rPr lang="en-US" baseline="0" dirty="0" smtClean="0"/>
              <a:t> this example, the start indices and the step values for the </a:t>
            </a:r>
            <a:r>
              <a:rPr lang="en-US" baseline="0" dirty="0" err="1" smtClean="0"/>
              <a:t>utasks</a:t>
            </a:r>
            <a:r>
              <a:rPr lang="en-US" baseline="0" dirty="0" smtClean="0"/>
              <a:t> are configured to generate unit strides across </a:t>
            </a:r>
            <a:r>
              <a:rPr lang="en-US" baseline="0" dirty="0" err="1" smtClean="0"/>
              <a:t>uthreads</a:t>
            </a:r>
            <a:r>
              <a:rPr lang="en-US" baseline="0" dirty="0" smtClean="0"/>
              <a:t>, but this can change depending on the type of LTA engine available.</a:t>
            </a:r>
            <a:endParaRPr lang="en-US"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a:t>
            </a:r>
            <a:r>
              <a:rPr lang="en-US" baseline="0" dirty="0" smtClean="0"/>
              <a:t>component of the LTA platform by going into more detail about how the LTA engine accelerates both regular and/or irregular loop-task parallelism.</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is-IS" baseline="0" dirty="0" smtClean="0"/>
              <a:t>…</a:t>
            </a:r>
            <a:r>
              <a:rPr lang="en-US" baseline="0" dirty="0" smtClean="0"/>
              <a:t>this </a:t>
            </a:r>
            <a:r>
              <a:rPr lang="en-US" baseline="0" dirty="0" smtClean="0"/>
              <a:t>co-design approach for a 3P platform by </a:t>
            </a:r>
            <a:r>
              <a:rPr lang="en-US" baseline="0" dirty="0" smtClean="0"/>
              <a:t>describing </a:t>
            </a:r>
            <a:r>
              <a:rPr lang="en-US" baseline="0" dirty="0" smtClean="0"/>
              <a:t>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start by motivating</a:t>
            </a:r>
            <a:r>
              <a:rPr lang="en-US" baseline="0" dirty="0" smtClean="0"/>
              <a:t> the need for productivity, portability, and performance (otherwise known as the 3P's) in modern application development. I'd like to do this by walking through an example development process for an application with a high-performance target.</a:t>
            </a:r>
          </a:p>
          <a:p>
            <a:endParaRPr lang="en-US" baseline="0" dirty="0" smtClean="0"/>
          </a:p>
          <a:p>
            <a:r>
              <a:rPr lang="en-US" baseline="0" dirty="0" smtClean="0"/>
              <a:t>Usually development starts on a chip-multiprocessor (or CMP) like the Intel Xeon shown here. CMPs these days can have 4--16 superscalar OOO cores with packed-SIMD that can exploit data parallelism.</a:t>
            </a:r>
          </a:p>
          <a:p>
            <a:endParaRPr lang="en-US" baseline="0" dirty="0" smtClean="0"/>
          </a:p>
          <a:p>
            <a:r>
              <a:rPr lang="en-US" baseline="0" dirty="0" smtClean="0"/>
              <a:t>Personally, I like to start with a single-threaded scalar implementation to test for functionality.</a:t>
            </a:r>
          </a:p>
          <a:p>
            <a:endParaRPr lang="en-US" baseline="0" dirty="0" smtClean="0"/>
          </a:p>
          <a:p>
            <a:r>
              <a:rPr lang="en-US" dirty="0" smtClean="0"/>
              <a:t>For</a:t>
            </a:r>
            <a:r>
              <a:rPr lang="en-US" baseline="0" dirty="0" smtClean="0"/>
              <a:t> higher performance, one option is to </a:t>
            </a:r>
            <a:r>
              <a:rPr lang="en-US" baseline="0" dirty="0" err="1" smtClean="0"/>
              <a:t>vectorize</a:t>
            </a:r>
            <a:r>
              <a:rPr lang="en-US" baseline="0" dirty="0" smtClean="0"/>
              <a:t> the code using vector extensions like SSE or AVX. The preferred way of doing this is using the auto-</a:t>
            </a:r>
            <a:r>
              <a:rPr lang="en-US" baseline="0" dirty="0" err="1" smtClean="0"/>
              <a:t>vec</a:t>
            </a:r>
            <a:r>
              <a:rPr lang="en-US" baseline="0" dirty="0" smtClean="0"/>
              <a:t> feature in compilers, but if any of you have experience with </a:t>
            </a:r>
            <a:r>
              <a:rPr lang="en-US" baseline="0" dirty="0" err="1" smtClean="0"/>
              <a:t>vectorizing</a:t>
            </a:r>
            <a:r>
              <a:rPr lang="en-US" baseline="0" dirty="0" smtClean="0"/>
              <a:t> code, you'll know that it is rarely as simply as annotating... in fact, several specific optimizations are required to get the compiler to successfully...</a:t>
            </a:r>
          </a:p>
          <a:p>
            <a:endParaRPr lang="en-US" baseline="0" dirty="0" smtClean="0"/>
          </a:p>
          <a:p>
            <a:r>
              <a:rPr lang="en-US" baseline="0" dirty="0" smtClean="0"/>
              <a:t>Another option is to multi-thread the code using parallel programming frameworks such as Intel TBB. Of course, parallel programming has its own set of challenges and optimizations that can be very different from those used for vectorization.</a:t>
            </a:r>
          </a:p>
          <a:p>
            <a:endParaRPr lang="en-US" baseline="0" dirty="0" smtClean="0"/>
          </a:p>
          <a:p>
            <a:r>
              <a:rPr lang="en-US" baseline="0" dirty="0" smtClean="0"/>
              <a:t>We </a:t>
            </a:r>
            <a:r>
              <a:rPr lang="en-US" baseline="0" dirty="0" smtClean="0"/>
              <a:t>could also add vectorization on top of multi-threading to extract as much performance out of the CMP as possible. </a:t>
            </a:r>
            <a:r>
              <a:rPr lang="en-US" baseline="0" dirty="0" smtClean="0"/>
              <a:t>Unfortunately this is not </a:t>
            </a:r>
            <a:r>
              <a:rPr lang="en-US" baseline="0" dirty="0" smtClean="0"/>
              <a:t>always as simple as it might seem. The challenge stems from the </a:t>
            </a:r>
            <a:r>
              <a:rPr lang="en-US" baseline="0" dirty="0" smtClean="0"/>
              <a:t>different </a:t>
            </a:r>
            <a:r>
              <a:rPr lang="en-US" baseline="0" dirty="0" smtClean="0"/>
              <a:t>abstractions used by multi-threading and </a:t>
            </a:r>
            <a:r>
              <a:rPr lang="en-US" baseline="0" dirty="0" smtClean="0"/>
              <a:t>vectorization that can interfere with each other leading to performance degradation in some cases.</a:t>
            </a:r>
            <a:endParaRPr lang="en-US" baseline="0" dirty="0" smtClean="0"/>
          </a:p>
          <a:p>
            <a:endParaRPr lang="en-US" baseline="0" dirty="0" smtClean="0"/>
          </a:p>
          <a:p>
            <a:r>
              <a:rPr lang="en-US" baseline="0" dirty="0" smtClean="0"/>
              <a:t>If the performance on the CMP is not enough, we can port the application to an accelerator like the Intel MIC. An example of this is Intel Xeon Phi... MICs can have up to 60 lightweight IO cores with wider packed-SIMD units. Porting the app to the MIC might require a different SW framework, but even if we can use the same framework, as in this example, there is a non-trivial amount of retuning and target-specific optimizations required to extract the most performance out of the HW.</a:t>
            </a:r>
          </a:p>
          <a:p>
            <a:endParaRPr lang="en-US" baseline="0" dirty="0" smtClean="0"/>
          </a:p>
          <a:p>
            <a:r>
              <a:rPr lang="en-US" baseline="0" dirty="0" smtClean="0"/>
              <a:t>Another popular accelerator is GPGPUs like NVIDIA Tesla. GPGPUs have... GPGPUs often require a different SW framework, like CUDA, that have an offload-based programming model which is very different than the programming models on the CMP or MIC.</a:t>
            </a:r>
          </a:p>
          <a:p>
            <a:endParaRPr lang="en-US" baseline="0" dirty="0" smtClean="0"/>
          </a:p>
          <a:p>
            <a:r>
              <a:rPr lang="en-US" baseline="0" dirty="0" smtClean="0"/>
              <a:t>Note that both the MIC and the GPGPU are best suited for accelerating applications with regular, structured control flow and memory access patterns.</a:t>
            </a:r>
          </a:p>
          <a:p>
            <a:endParaRPr lang="en-US" baseline="0" dirty="0" smtClean="0"/>
          </a:p>
          <a:p>
            <a:r>
              <a:rPr lang="en-US" baseline="0" dirty="0" smtClean="0"/>
              <a:t>Of course this is just one example of an application development flow, but I think many of you will agree with me that there are a lot of platforms available to the modern programmer. And by platform I mean a SW framework coupled with one or more HW architectures.</a:t>
            </a:r>
          </a:p>
          <a:p>
            <a:endParaRPr lang="en-US" baseline="0" dirty="0" smtClean="0"/>
          </a:p>
          <a:p>
            <a:r>
              <a:rPr lang="en-US" baseline="0" dirty="0" smtClean="0"/>
              <a:t>And I hope I have highlighted the importance of the 3Ps in application development: Productivity...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simplified </a:t>
            </a:r>
            <a:r>
              <a:rPr lang="en-US" baseline="0" dirty="0" err="1" smtClean="0"/>
              <a:t>microarchitectural</a:t>
            </a:r>
            <a:r>
              <a:rPr lang="en-US" baseline="0" dirty="0" smtClean="0"/>
              <a:t> diagram of an example LTA engine.</a:t>
            </a:r>
          </a:p>
          <a:p>
            <a:endParaRPr lang="en-US" baseline="0" dirty="0" smtClean="0"/>
          </a:p>
          <a:p>
            <a:r>
              <a:rPr lang="en-US" baseline="0" dirty="0" smtClean="0"/>
              <a:t>The task management unit (TMU) serves as the primary interface between the GPP and the LTA engine, and is responsible for partitioning core tasks into </a:t>
            </a:r>
            <a:r>
              <a:rPr lang="en-US" baseline="0" dirty="0" err="1" smtClean="0"/>
              <a:t>utasks</a:t>
            </a:r>
            <a:r>
              <a:rPr lang="en-US" baseline="0" dirty="0" smtClean="0"/>
              <a:t> and mapping these </a:t>
            </a:r>
            <a:r>
              <a:rPr lang="en-US" baseline="0" dirty="0" err="1" smtClean="0"/>
              <a:t>utasks</a:t>
            </a:r>
            <a:r>
              <a:rPr lang="en-US" baseline="0" dirty="0" smtClean="0"/>
              <a:t> to </a:t>
            </a:r>
            <a:r>
              <a:rPr lang="en-US" baseline="0" dirty="0" err="1" smtClean="0"/>
              <a:t>uthreads</a:t>
            </a:r>
            <a:r>
              <a:rPr lang="en-US" baseline="0" dirty="0" smtClean="0"/>
              <a:t>.</a:t>
            </a:r>
          </a:p>
          <a:p>
            <a:endParaRPr lang="en-US" baseline="0" dirty="0" smtClean="0"/>
          </a:p>
          <a:p>
            <a:r>
              <a:rPr lang="en-US" baseline="0" dirty="0" smtClean="0"/>
              <a:t>Each </a:t>
            </a:r>
            <a:r>
              <a:rPr lang="en-US" baseline="0" dirty="0" err="1" smtClean="0"/>
              <a:t>uthread</a:t>
            </a:r>
            <a:r>
              <a:rPr lang="en-US" baseline="0" dirty="0" smtClean="0"/>
              <a:t> has its own register file context. And as you can see here, this particular LTA engine has 8 </a:t>
            </a:r>
            <a:r>
              <a:rPr lang="en-US" baseline="0" dirty="0" err="1" smtClean="0"/>
              <a:t>uthreads</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addition, this LTA engine has 4 lanes, each with its own set of short-latency and long-latency functional units, and 2 chimes which is the number of </a:t>
            </a:r>
            <a:r>
              <a:rPr lang="en-US" baseline="0" dirty="0" err="1" smtClean="0"/>
              <a:t>uthreads</a:t>
            </a:r>
            <a:r>
              <a:rPr lang="en-US" baseline="0" dirty="0" smtClean="0"/>
              <a:t> that share the same lane.</a:t>
            </a:r>
            <a:endParaRPr lang="en-US" baseline="0" dirty="0" smtClean="0"/>
          </a:p>
          <a:p>
            <a:endParaRPr lang="en-US" baseline="0" dirty="0" smtClean="0"/>
          </a:p>
          <a:p>
            <a:r>
              <a:rPr lang="en-US" baseline="0" dirty="0" err="1" smtClean="0"/>
              <a:t>uthreads</a:t>
            </a:r>
            <a:r>
              <a:rPr lang="en-US" baseline="0" dirty="0" smtClean="0"/>
              <a:t> can be tightly or loosely coupled in space and/or time, where </a:t>
            </a:r>
            <a:r>
              <a:rPr lang="en-US" baseline="0" dirty="0" err="1" smtClean="0"/>
              <a:t>uthreads</a:t>
            </a:r>
            <a:r>
              <a:rPr lang="en-US" baseline="0" dirty="0" smtClean="0"/>
              <a:t> that are tightly coupled must execute together in lock-step. In this example, all 8 </a:t>
            </a:r>
            <a:r>
              <a:rPr lang="en-US" baseline="0" dirty="0" err="1" smtClean="0"/>
              <a:t>uthreads</a:t>
            </a:r>
            <a:r>
              <a:rPr lang="en-US" baseline="0" dirty="0" smtClean="0"/>
              <a:t> are tightly coupled in both space and time.</a:t>
            </a:r>
          </a:p>
          <a:p>
            <a:endParaRPr lang="en-US" baseline="0" dirty="0" smtClean="0"/>
          </a:p>
          <a:p>
            <a:r>
              <a:rPr lang="en-US" baseline="0" dirty="0" smtClean="0"/>
              <a:t>As such, all </a:t>
            </a:r>
            <a:r>
              <a:rPr lang="en-US" baseline="0" dirty="0" err="1" smtClean="0"/>
              <a:t>uthreads</a:t>
            </a:r>
            <a:r>
              <a:rPr lang="en-US" baseline="0" dirty="0" smtClean="0"/>
              <a:t> here share a common frontend shown here, and instruction and data memory accesses are respectively managed by the IMU and DMU.</a:t>
            </a:r>
          </a:p>
          <a:p>
            <a:endParaRPr lang="en-US" baseline="0" dirty="0" smtClean="0"/>
          </a:p>
          <a:p>
            <a:endParaRPr lang="en-US" baseline="0" dirty="0" smtClean="0"/>
          </a:p>
          <a:p>
            <a:r>
              <a:rPr lang="en-US" baseline="0" dirty="0" smtClean="0"/>
              <a:t>Here is an example execution diagram of how </a:t>
            </a:r>
            <a:r>
              <a:rPr lang="en-US" baseline="0" dirty="0" err="1" smtClean="0"/>
              <a:t>uthreads</a:t>
            </a:r>
            <a:r>
              <a:rPr lang="en-US" baseline="0" dirty="0" smtClean="0"/>
              <a:t> execute </a:t>
            </a:r>
            <a:r>
              <a:rPr lang="en-US" baseline="0" dirty="0" err="1" smtClean="0"/>
              <a:t>utasks</a:t>
            </a:r>
            <a:r>
              <a:rPr lang="en-US" baseline="0" dirty="0" smtClean="0"/>
              <a:t> in this LTA engine.</a:t>
            </a:r>
          </a:p>
          <a:p>
            <a:endParaRPr lang="en-US" baseline="0" dirty="0" smtClean="0"/>
          </a:p>
          <a:p>
            <a:r>
              <a:rPr lang="en-US" baseline="0" dirty="0" smtClean="0"/>
              <a:t>The x-axis is showing the lanes in space, and the y-axis is showing execution in time.</a:t>
            </a:r>
          </a:p>
          <a:p>
            <a:endParaRPr lang="en-US" baseline="0" dirty="0" smtClean="0"/>
          </a:p>
          <a:p>
            <a:r>
              <a:rPr lang="en-US" baseline="0" dirty="0" smtClean="0"/>
              <a:t>Each box here in a group corresponds to the </a:t>
            </a:r>
            <a:r>
              <a:rPr lang="en-US" baseline="0" dirty="0" err="1" smtClean="0"/>
              <a:t>uthread</a:t>
            </a:r>
            <a:r>
              <a:rPr lang="en-US" baseline="0" dirty="0" smtClean="0"/>
              <a:t> over here on the </a:t>
            </a:r>
            <a:r>
              <a:rPr lang="en-US" baseline="0" dirty="0" err="1" smtClean="0"/>
              <a:t>uarch</a:t>
            </a:r>
            <a:r>
              <a:rPr lang="en-US" baseline="0" dirty="0" smtClean="0"/>
              <a:t> diagram (the first </a:t>
            </a:r>
            <a:r>
              <a:rPr lang="en-US" baseline="0" dirty="0" err="1" smtClean="0"/>
              <a:t>uthread</a:t>
            </a:r>
            <a:r>
              <a:rPr lang="en-US" baseline="0" dirty="0" smtClean="0"/>
              <a:t> is highlighted in red). </a:t>
            </a:r>
          </a:p>
          <a:p>
            <a:endParaRPr lang="en-US" baseline="0" dirty="0" smtClean="0"/>
          </a:p>
          <a:p>
            <a:r>
              <a:rPr lang="en-US" baseline="0" dirty="0" smtClean="0"/>
              <a:t>Notice how the tightly coupled </a:t>
            </a:r>
            <a:r>
              <a:rPr lang="en-US" baseline="0" dirty="0" err="1" smtClean="0"/>
              <a:t>uthreads</a:t>
            </a:r>
            <a:r>
              <a:rPr lang="en-US" baseline="0" dirty="0" smtClean="0"/>
              <a:t> execute in lock-step in both space in time. Tightly coupled execution allows amortization of instruction/data memory accesses across multiple </a:t>
            </a:r>
            <a:r>
              <a:rPr lang="en-US" baseline="0" dirty="0" err="1" smtClean="0"/>
              <a:t>uthreads</a:t>
            </a:r>
            <a:r>
              <a:rPr lang="en-US" baseline="0" dirty="0" smtClean="0"/>
              <a:t>. For example, each instruction fetched keeps the </a:t>
            </a:r>
            <a:r>
              <a:rPr lang="en-US" baseline="0" dirty="0" err="1" smtClean="0"/>
              <a:t>uthreads</a:t>
            </a:r>
            <a:r>
              <a:rPr lang="en-US" baseline="0" dirty="0" smtClean="0"/>
              <a:t> busy for multiple cycles, and memory accesses across </a:t>
            </a:r>
            <a:r>
              <a:rPr lang="en-US" baseline="0" dirty="0" err="1" smtClean="0"/>
              <a:t>uthreads</a:t>
            </a:r>
            <a:r>
              <a:rPr lang="en-US" baseline="0" dirty="0" smtClean="0"/>
              <a:t> can be coalesced into more efficient wide requests.</a:t>
            </a:r>
          </a:p>
          <a:p>
            <a:endParaRPr lang="en-US" baseline="0" dirty="0" smtClean="0"/>
          </a:p>
          <a:p>
            <a:r>
              <a:rPr lang="en-US" baseline="0" dirty="0" smtClean="0"/>
              <a:t>The tradeoff is that execution will stall for all </a:t>
            </a:r>
            <a:r>
              <a:rPr lang="en-US" baseline="0" dirty="0" err="1" smtClean="0"/>
              <a:t>uthreads</a:t>
            </a:r>
            <a:r>
              <a:rPr lang="en-US" baseline="0" dirty="0" smtClean="0"/>
              <a:t> even if one </a:t>
            </a:r>
            <a:r>
              <a:rPr lang="en-US" baseline="0" dirty="0" err="1" smtClean="0"/>
              <a:t>uthread</a:t>
            </a:r>
            <a:r>
              <a:rPr lang="en-US" baseline="0" dirty="0" smtClean="0"/>
              <a:t> experiences control or memory divergence.</a:t>
            </a:r>
          </a:p>
        </p:txBody>
      </p:sp>
      <p:sp>
        <p:nvSpPr>
          <p:cNvPr id="4" name="Slide Number Placeholder 3"/>
          <p:cNvSpPr>
            <a:spLocks noGrp="1"/>
          </p:cNvSpPr>
          <p:nvPr>
            <p:ph type="sldNum" sz="quarter" idx="10"/>
          </p:nvPr>
        </p:nvSpPr>
        <p:spPr/>
        <p:txBody>
          <a:bodyPr/>
          <a:lstStyle/>
          <a:p>
            <a:fld id="{2FDE9AF1-03CC-E845-895F-5A7D87527C1F}" type="slidenum">
              <a:rPr lang="en-US" smtClean="0"/>
              <a:t>20</a:t>
            </a:fld>
            <a:endParaRPr lang="en-US"/>
          </a:p>
        </p:txBody>
      </p:sp>
    </p:spTree>
    <p:extLst>
      <p:ext uri="{BB962C8B-B14F-4D97-AF65-F5344CB8AC3E}">
        <p14:creationId xmlns:p14="http://schemas.microsoft.com/office/powerpoint/2010/main" val="123154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a look at a different</a:t>
            </a:r>
            <a:r>
              <a:rPr lang="en-US" baseline="0" dirty="0" smtClean="0"/>
              <a:t> 8-uthread LTA engine that is loosely coupled in both space and time.</a:t>
            </a:r>
          </a:p>
          <a:p>
            <a:endParaRPr lang="en-US" baseline="0" dirty="0" smtClean="0"/>
          </a:p>
          <a:p>
            <a:r>
              <a:rPr lang="en-US" dirty="0" smtClean="0"/>
              <a:t>The</a:t>
            </a:r>
            <a:r>
              <a:rPr lang="en-US" baseline="0" dirty="0" smtClean="0"/>
              <a:t> corresponding </a:t>
            </a:r>
            <a:r>
              <a:rPr lang="en-US" baseline="0" dirty="0" err="1" smtClean="0"/>
              <a:t>microarchitectural</a:t>
            </a:r>
            <a:r>
              <a:rPr lang="en-US" baseline="0" dirty="0" smtClean="0"/>
              <a:t> diagram is shown here. There are still 4 lanes, but now each lane is decoupled in space, with separate frontends that allow each lane to execute its own instruction stream.</a:t>
            </a:r>
          </a:p>
          <a:p>
            <a:endParaRPr lang="en-US" baseline="0" dirty="0" smtClean="0"/>
          </a:p>
          <a:p>
            <a:r>
              <a:rPr lang="en-US" baseline="0" dirty="0" smtClean="0"/>
              <a:t>There are still 2 chimes as well, but the 2 </a:t>
            </a:r>
            <a:r>
              <a:rPr lang="en-US" baseline="0" dirty="0" err="1" smtClean="0"/>
              <a:t>uthreads</a:t>
            </a:r>
            <a:r>
              <a:rPr lang="en-US" baseline="0" dirty="0" smtClean="0"/>
              <a:t> within a lane are also decoupled, so that they are also capable of executing their own instruction stream.</a:t>
            </a:r>
          </a:p>
          <a:p>
            <a:endParaRPr lang="en-US" baseline="0" dirty="0" smtClean="0"/>
          </a:p>
          <a:p>
            <a:r>
              <a:rPr lang="en-US" dirty="0" smtClean="0"/>
              <a:t>In</a:t>
            </a:r>
            <a:r>
              <a:rPr lang="en-US" baseline="0" dirty="0" smtClean="0"/>
              <a:t> addition, expensive resources such as the long-latency functional units and the data memory ports are shared across the lanes, requiring arbitration to access them.</a:t>
            </a:r>
          </a:p>
          <a:p>
            <a:endParaRPr lang="en-US" baseline="0" dirty="0" smtClean="0"/>
          </a:p>
          <a:p>
            <a:endParaRPr lang="en-US" baseline="0" dirty="0" smtClean="0"/>
          </a:p>
          <a:p>
            <a:r>
              <a:rPr lang="en-US" dirty="0" smtClean="0"/>
              <a:t>If we look at the</a:t>
            </a:r>
            <a:r>
              <a:rPr lang="en-US" baseline="0" dirty="0" smtClean="0"/>
              <a:t> execution diagram for this LTA engine, we can see that the lanes on the right are capable of continuing execution even those these lanes on the left are stalled.</a:t>
            </a:r>
          </a:p>
          <a:p>
            <a:endParaRPr lang="en-US" baseline="0" dirty="0" smtClean="0"/>
          </a:p>
          <a:p>
            <a:r>
              <a:rPr lang="en-US" baseline="0" dirty="0" smtClean="0"/>
              <a:t>In addition, </a:t>
            </a:r>
            <a:r>
              <a:rPr lang="en-US" baseline="0" dirty="0" err="1" smtClean="0"/>
              <a:t>uthreads</a:t>
            </a:r>
            <a:r>
              <a:rPr lang="en-US" baseline="0" dirty="0" smtClean="0"/>
              <a:t> within a lane can be multiplexed to hide the stall of another </a:t>
            </a:r>
            <a:r>
              <a:rPr lang="en-US" baseline="0" dirty="0" err="1" smtClean="0"/>
              <a:t>uthread</a:t>
            </a:r>
            <a:r>
              <a:rPr lang="en-US" baseline="0" dirty="0" smtClean="0"/>
              <a:t> like shown here.</a:t>
            </a:r>
          </a:p>
          <a:p>
            <a:endParaRPr lang="en-US" baseline="0" dirty="0" smtClean="0"/>
          </a:p>
          <a:p>
            <a:r>
              <a:rPr lang="en-US" baseline="0" dirty="0" smtClean="0"/>
              <a:t>The tradeoff is that loosely coupled execution is that it cannot amortize memory accesses across more </a:t>
            </a:r>
            <a:r>
              <a:rPr lang="en-US" baseline="0" dirty="0" err="1" smtClean="0"/>
              <a:t>uthreads</a:t>
            </a:r>
            <a:r>
              <a:rPr lang="en-US" baseline="0" dirty="0" smtClean="0"/>
              <a:t>, and conflicts due to accessing shared resources can introduce other stalls.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21</a:t>
            </a:fld>
            <a:endParaRPr lang="en-US"/>
          </a:p>
        </p:txBody>
      </p:sp>
    </p:spTree>
    <p:extLst>
      <p:ext uri="{BB962C8B-B14F-4D97-AF65-F5344CB8AC3E}">
        <p14:creationId xmlns:p14="http://schemas.microsoft.com/office/powerpoint/2010/main" val="168708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two examples that we just saw are the extreme ends of coupling in both space and time, but there is no reason why we can’t have a more moderate level of coupling as shown in this LTA engine.</a:t>
            </a:r>
          </a:p>
          <a:p>
            <a:endParaRPr lang="en-US" baseline="0" dirty="0" smtClean="0"/>
          </a:p>
          <a:p>
            <a:r>
              <a:rPr lang="en-US" baseline="0" dirty="0" smtClean="0"/>
              <a:t>Again, we still have 8 </a:t>
            </a:r>
            <a:r>
              <a:rPr lang="en-US" baseline="0" dirty="0" err="1" smtClean="0"/>
              <a:t>uthreads</a:t>
            </a:r>
            <a:r>
              <a:rPr lang="en-US" baseline="0" dirty="0" smtClean="0"/>
              <a:t>, but </a:t>
            </a:r>
            <a:r>
              <a:rPr lang="en-US" baseline="0" dirty="0" err="1" smtClean="0"/>
              <a:t>uthreads</a:t>
            </a:r>
            <a:r>
              <a:rPr lang="en-US" baseline="0" dirty="0" smtClean="0"/>
              <a:t> in space are grouped in sets of two, while the </a:t>
            </a:r>
            <a:r>
              <a:rPr lang="en-US" baseline="0" dirty="0" err="1" smtClean="0"/>
              <a:t>uthreads</a:t>
            </a:r>
            <a:r>
              <a:rPr lang="en-US" baseline="0" dirty="0" smtClean="0"/>
              <a:t> in time are still loosely coupled. You can imagine the opposite where </a:t>
            </a:r>
            <a:r>
              <a:rPr lang="en-US" baseline="0" dirty="0" err="1" smtClean="0"/>
              <a:t>uthreads</a:t>
            </a:r>
            <a:r>
              <a:rPr lang="en-US" baseline="0" dirty="0" smtClean="0"/>
              <a:t> in time are tightly coupled, but </a:t>
            </a:r>
            <a:r>
              <a:rPr lang="en-US" baseline="0" dirty="0" err="1" smtClean="0"/>
              <a:t>uthreads</a:t>
            </a:r>
            <a:r>
              <a:rPr lang="en-US" baseline="0" dirty="0" smtClean="0"/>
              <a:t> in space are loosely coupled as well.</a:t>
            </a:r>
          </a:p>
          <a:p>
            <a:endParaRPr lang="en-US" baseline="0" dirty="0" smtClean="0"/>
          </a:p>
          <a:p>
            <a:r>
              <a:rPr lang="en-US" baseline="0" dirty="0" smtClean="0"/>
              <a:t>As you can see, there is a spectrum of how </a:t>
            </a:r>
            <a:r>
              <a:rPr lang="en-US" baseline="0" dirty="0" err="1" smtClean="0"/>
              <a:t>uthreads</a:t>
            </a:r>
            <a:r>
              <a:rPr lang="en-US" baseline="0" dirty="0" smtClean="0"/>
              <a:t>, or the </a:t>
            </a:r>
            <a:r>
              <a:rPr lang="en-US" baseline="0" dirty="0" err="1" smtClean="0"/>
              <a:t>utasks</a:t>
            </a:r>
            <a:r>
              <a:rPr lang="en-US" baseline="0" dirty="0" smtClean="0"/>
              <a:t> that are mapped to </a:t>
            </a:r>
            <a:r>
              <a:rPr lang="en-US" baseline="0" dirty="0" err="1" smtClean="0"/>
              <a:t>uthreads</a:t>
            </a:r>
            <a:r>
              <a:rPr lang="en-US" baseline="0" dirty="0" smtClean="0"/>
              <a:t>, can be coupled in both space and time.</a:t>
            </a:r>
          </a:p>
          <a:p>
            <a:endParaRPr lang="en-US" baseline="0" dirty="0" smtClean="0"/>
          </a:p>
          <a:p>
            <a:r>
              <a:rPr lang="en-US" baseline="0" dirty="0" smtClean="0"/>
              <a:t>In order to succinctly capture this spectrum of what I would like to call “task coupling”, let’s define some useful terminology.</a:t>
            </a:r>
          </a:p>
          <a:p>
            <a:endParaRPr lang="en-US" baseline="0" dirty="0" smtClean="0"/>
          </a:p>
          <a:p>
            <a:endParaRPr lang="en-US" baseline="0" dirty="0" smtClean="0"/>
          </a:p>
          <a:p>
            <a:endParaRPr lang="en-US" baseline="0" dirty="0" smtClean="0"/>
          </a:p>
          <a:p>
            <a:r>
              <a:rPr lang="en-US" baseline="0" dirty="0" smtClean="0"/>
              <a:t>This picture on the right is an abstract representing of how </a:t>
            </a:r>
            <a:r>
              <a:rPr lang="en-US" baseline="0" dirty="0" err="1" smtClean="0"/>
              <a:t>uthreads</a:t>
            </a:r>
            <a:r>
              <a:rPr lang="en-US" baseline="0" dirty="0" smtClean="0"/>
              <a:t> are coupled in this particular LTA engine.</a:t>
            </a:r>
          </a:p>
          <a:p>
            <a:endParaRPr lang="en-US" baseline="0" dirty="0" smtClean="0"/>
          </a:p>
          <a:p>
            <a:r>
              <a:rPr lang="en-US" baseline="0" dirty="0" smtClean="0"/>
              <a:t>Each box represents a </a:t>
            </a:r>
            <a:r>
              <a:rPr lang="en-US" baseline="0" dirty="0" err="1" smtClean="0"/>
              <a:t>uthread</a:t>
            </a:r>
            <a:r>
              <a:rPr lang="en-US" baseline="0" dirty="0" smtClean="0"/>
              <a:t>, and we can see there are a total of 4 lanes in space which are grouped into 2 sets of 2 </a:t>
            </a:r>
            <a:r>
              <a:rPr lang="en-US" baseline="0" dirty="0" err="1" smtClean="0"/>
              <a:t>uthreads</a:t>
            </a:r>
            <a:r>
              <a:rPr lang="en-US" baseline="0" dirty="0" smtClean="0"/>
              <a:t>. Let us call each tightly coupled set of </a:t>
            </a:r>
            <a:r>
              <a:rPr lang="en-US" baseline="0" dirty="0" err="1" smtClean="0"/>
              <a:t>uthreads</a:t>
            </a:r>
            <a:r>
              <a:rPr lang="en-US" baseline="0" dirty="0" smtClean="0"/>
              <a:t> in space, lane groups.</a:t>
            </a:r>
          </a:p>
          <a:p>
            <a:endParaRPr lang="en-US" baseline="0" dirty="0" smtClean="0"/>
          </a:p>
          <a:p>
            <a:r>
              <a:rPr lang="en-US" baseline="0" dirty="0" smtClean="0"/>
              <a:t>And let us further denote the number of lanes and lane groups as the following...</a:t>
            </a:r>
          </a:p>
          <a:p>
            <a:endParaRPr lang="en-US" baseline="0" dirty="0" smtClean="0"/>
          </a:p>
          <a:p>
            <a:r>
              <a:rPr lang="en-US" baseline="0" dirty="0" smtClean="0"/>
              <a:t>In addition, we can see there are a total of 2 chimes in space, which are grouped into 2 sets of 1 </a:t>
            </a:r>
            <a:r>
              <a:rPr lang="en-US" baseline="0" dirty="0" err="1" smtClean="0"/>
              <a:t>uthread</a:t>
            </a:r>
            <a:r>
              <a:rPr lang="en-US" baseline="0" dirty="0" smtClean="0"/>
              <a:t> each. Let us call each tightly coupled set of </a:t>
            </a:r>
            <a:r>
              <a:rPr lang="en-US" baseline="0" dirty="0" err="1" smtClean="0"/>
              <a:t>uthreads</a:t>
            </a:r>
            <a:r>
              <a:rPr lang="en-US" baseline="0" dirty="0" smtClean="0"/>
              <a:t> in time, chime groups.</a:t>
            </a:r>
          </a:p>
          <a:p>
            <a:endParaRPr lang="en-US" baseline="0" dirty="0" smtClean="0"/>
          </a:p>
          <a:p>
            <a:r>
              <a:rPr lang="en-US" baseline="0" dirty="0" smtClean="0"/>
              <a:t>Similarly, we can denote the number of chimes and chime groups as the following...</a:t>
            </a:r>
          </a:p>
          <a:p>
            <a:endParaRPr lang="en-US" baseline="0" dirty="0" smtClean="0"/>
          </a:p>
          <a:p>
            <a:r>
              <a:rPr lang="en-US" baseline="0" dirty="0" smtClean="0"/>
              <a:t>More generically, each group of tightly coupled </a:t>
            </a:r>
            <a:r>
              <a:rPr lang="en-US" baseline="0" dirty="0" err="1" smtClean="0"/>
              <a:t>uthreads</a:t>
            </a:r>
            <a:r>
              <a:rPr lang="en-US" baseline="0" dirty="0" smtClean="0"/>
              <a:t> in either space or time can be called task groups, so there are 4 task groups in this LTA engine, with 2 lane groups and 2 chime groups.</a:t>
            </a:r>
          </a:p>
          <a:p>
            <a:endParaRPr lang="en-US" baseline="0" dirty="0" smtClean="0"/>
          </a:p>
          <a:p>
            <a:r>
              <a:rPr lang="en-US" baseline="0" dirty="0" smtClean="0"/>
              <a:t>This notation describes an LTA engine with any number of total </a:t>
            </a:r>
            <a:r>
              <a:rPr lang="en-US" baseline="0" dirty="0" err="1" smtClean="0"/>
              <a:t>uthreads</a:t>
            </a:r>
            <a:r>
              <a:rPr lang="en-US" baseline="0" dirty="0" smtClean="0"/>
              <a:t>, lanes, lane groups, chimes, and chime groups.</a:t>
            </a:r>
          </a:p>
        </p:txBody>
      </p:sp>
      <p:sp>
        <p:nvSpPr>
          <p:cNvPr id="4" name="Slide Number Placeholder 3"/>
          <p:cNvSpPr>
            <a:spLocks noGrp="1"/>
          </p:cNvSpPr>
          <p:nvPr>
            <p:ph type="sldNum" sz="quarter" idx="10"/>
          </p:nvPr>
        </p:nvSpPr>
        <p:spPr/>
        <p:txBody>
          <a:bodyPr/>
          <a:lstStyle/>
          <a:p>
            <a:fld id="{2FDE9AF1-03CC-E845-895F-5A7D87527C1F}" type="slidenum">
              <a:rPr lang="en-US" smtClean="0"/>
              <a:t>22</a:t>
            </a:fld>
            <a:endParaRPr lang="en-US"/>
          </a:p>
        </p:txBody>
      </p:sp>
    </p:spTree>
    <p:extLst>
      <p:ext uri="{BB962C8B-B14F-4D97-AF65-F5344CB8AC3E}">
        <p14:creationId xmlns:p14="http://schemas.microsoft.com/office/powerpoint/2010/main" val="202017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take a look at the task coupling taxonomy that describes the spectrum of spatial and temporal task coupling for an 8-uthread LTA engine with 4 lanes.</a:t>
            </a:r>
          </a:p>
          <a:p>
            <a:endParaRPr lang="en-US" baseline="0" dirty="0" smtClean="0"/>
          </a:p>
          <a:p>
            <a:r>
              <a:rPr lang="en-US" baseline="0" dirty="0" smtClean="0"/>
              <a:t>These three configurations are what I just showed you, but there are other configurations as well.</a:t>
            </a:r>
          </a:p>
          <a:p>
            <a:endParaRPr lang="en-US" baseline="0" dirty="0" smtClean="0"/>
          </a:p>
          <a:p>
            <a:r>
              <a:rPr lang="en-US" baseline="0" dirty="0" smtClean="0"/>
              <a:t>We can extend this taxonomy to an 8-uthread LTA engine with 2 lanes, like shown here.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23</a:t>
            </a:fld>
            <a:endParaRPr lang="en-US"/>
          </a:p>
        </p:txBody>
      </p:sp>
    </p:spTree>
    <p:extLst>
      <p:ext uri="{BB962C8B-B14F-4D97-AF65-F5344CB8AC3E}">
        <p14:creationId xmlns:p14="http://schemas.microsoft.com/office/powerpoint/2010/main" val="177451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there’s no reason we can’t</a:t>
            </a:r>
            <a:r>
              <a:rPr lang="en-US" baseline="0" dirty="0" smtClean="0"/>
              <a:t> extend this taxonomy to a 32-uthread LTA engine with 8-lanes and 4-lanes either!</a:t>
            </a:r>
          </a:p>
          <a:p>
            <a:endParaRPr lang="en-US" baseline="0" dirty="0" smtClean="0"/>
          </a:p>
          <a:p>
            <a:r>
              <a:rPr lang="en-US" baseline="0" dirty="0" smtClean="0"/>
              <a:t>For the rest of the presentation, I will be focusing on the 32-uthread LTA engines with variable spatial and temporal task coupling highlighted in red here.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24</a:t>
            </a:fld>
            <a:endParaRPr lang="en-US"/>
          </a:p>
        </p:txBody>
      </p:sp>
    </p:spTree>
    <p:extLst>
      <p:ext uri="{BB962C8B-B14F-4D97-AF65-F5344CB8AC3E}">
        <p14:creationId xmlns:p14="http://schemas.microsoft.com/office/powerpoint/2010/main" val="320709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explore this vast spectrum of task coupling, I developed an elegant LTA engine </a:t>
            </a:r>
            <a:r>
              <a:rPr lang="en-US" baseline="0" dirty="0" err="1" smtClean="0"/>
              <a:t>microarchitectural</a:t>
            </a:r>
            <a:r>
              <a:rPr lang="en-US" baseline="0" dirty="0" smtClean="0"/>
              <a:t> template that can be configured at design-time to have any number of </a:t>
            </a:r>
            <a:r>
              <a:rPr lang="en-US" baseline="0" dirty="0" err="1" smtClean="0"/>
              <a:t>uthreads</a:t>
            </a:r>
            <a:r>
              <a:rPr lang="en-US" baseline="0" dirty="0" smtClean="0"/>
              <a:t> and any degree of spatial and temporal task coupling.</a:t>
            </a:r>
          </a:p>
          <a:p>
            <a:endParaRPr lang="en-US" baseline="0" dirty="0" smtClean="0"/>
          </a:p>
          <a:p>
            <a:r>
              <a:rPr lang="en-US" baseline="0" dirty="0" smtClean="0"/>
              <a:t>This is a detailed </a:t>
            </a:r>
            <a:r>
              <a:rPr lang="en-US" baseline="0" dirty="0" err="1" smtClean="0"/>
              <a:t>uarch</a:t>
            </a:r>
            <a:r>
              <a:rPr lang="en-US" baseline="0" dirty="0" smtClean="0"/>
              <a:t> diagram for the LTA engine template. Let’s look at an example execution of an instruction in an LTA engine using this template</a:t>
            </a:r>
            <a:r>
              <a:rPr lang="is-IS" baseline="0" dirty="0" smtClean="0"/>
              <a:t>…</a:t>
            </a:r>
          </a:p>
          <a:p>
            <a:endParaRPr lang="is-IS" baseline="0" dirty="0" smtClean="0"/>
          </a:p>
          <a:p>
            <a:r>
              <a:rPr lang="is-IS" baseline="0" dirty="0" smtClean="0"/>
              <a:t/>
            </a:r>
            <a:br>
              <a:rPr lang="is-IS" baseline="0" dirty="0" smtClean="0"/>
            </a:br>
            <a:r>
              <a:rPr lang="is-IS" baseline="0" dirty="0" smtClean="0"/>
              <a:t>In general, the amount of spatial task coupling can be configured by changing the number of lane groups, and the amount of temporal task coupling can be configured by changing the number of chime groups that can be multiplexed within a lane group.</a:t>
            </a:r>
          </a:p>
          <a:p>
            <a:endParaRPr lang="is-IS" baseline="0" dirty="0" smtClean="0"/>
          </a:p>
          <a:p>
            <a:r>
              <a:rPr lang="en-US" dirty="0" smtClean="0"/>
              <a:t>The</a:t>
            </a:r>
            <a:r>
              <a:rPr lang="en-US" baseline="0" dirty="0" smtClean="0"/>
              <a:t> resources shared across the lane groups are the instruction fetch port managed by the IMU, the data memory port managed by the DMU, and the LLFUs composed of the FPUs and the MDUs.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25</a:t>
            </a:fld>
            <a:endParaRPr lang="en-US"/>
          </a:p>
        </p:txBody>
      </p:sp>
    </p:spTree>
    <p:extLst>
      <p:ext uri="{BB962C8B-B14F-4D97-AF65-F5344CB8AC3E}">
        <p14:creationId xmlns:p14="http://schemas.microsoft.com/office/powerpoint/2010/main" val="1593570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29</a:t>
            </a:fld>
            <a:endParaRPr lang="en-US"/>
          </a:p>
        </p:txBody>
      </p:sp>
    </p:spTree>
    <p:extLst>
      <p:ext uri="{BB962C8B-B14F-4D97-AF65-F5344CB8AC3E}">
        <p14:creationId xmlns:p14="http://schemas.microsoft.com/office/powerpoint/2010/main" val="73835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30</a:t>
            </a:fld>
            <a:endParaRPr lang="en-US"/>
          </a:p>
        </p:txBody>
      </p:sp>
    </p:spTree>
    <p:extLst>
      <p:ext uri="{BB962C8B-B14F-4D97-AF65-F5344CB8AC3E}">
        <p14:creationId xmlns:p14="http://schemas.microsoft.com/office/powerpoint/2010/main" val="152537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31</a:t>
            </a:fld>
            <a:endParaRPr lang="en-US"/>
          </a:p>
        </p:txBody>
      </p:sp>
    </p:spTree>
    <p:extLst>
      <p:ext uri="{BB962C8B-B14F-4D97-AF65-F5344CB8AC3E}">
        <p14:creationId xmlns:p14="http://schemas.microsoft.com/office/powerpoint/2010/main" val="111511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Moderate</a:t>
            </a:r>
            <a:r>
              <a:rPr lang="en-US" baseline="0" dirty="0" smtClean="0"/>
              <a:t> coupling improves perf on regular/irregular.</a:t>
            </a:r>
          </a:p>
          <a:p>
            <a:endParaRPr lang="en-US" baseline="0" dirty="0" smtClean="0"/>
          </a:p>
          <a:p>
            <a:r>
              <a:rPr lang="en-US" baseline="0" dirty="0" smtClean="0"/>
              <a:t>Overall, loose temporal task coupling (more chime groups) marginal or worse performance. Due to I$ bottleneck with more task groups, 7-&gt;37% I$ stalls on rgb2cmyk.</a:t>
            </a:r>
          </a:p>
          <a:p>
            <a:endParaRPr lang="en-US" baseline="0" dirty="0" smtClean="0"/>
          </a:p>
          <a:p>
            <a:r>
              <a:rPr lang="en-US" baseline="0" dirty="0" smtClean="0"/>
              <a:t>On regular, reduced stalls due to D$ misses 10-&gt;4% on bilateral, 20-&gt;11% on </a:t>
            </a:r>
            <a:r>
              <a:rPr lang="en-US" baseline="0" dirty="0" err="1" smtClean="0"/>
              <a:t>mriq</a:t>
            </a:r>
            <a:r>
              <a:rPr lang="en-US" baseline="0" dirty="0" smtClean="0"/>
              <a:t>, 26-&gt;9% on </a:t>
            </a:r>
            <a:r>
              <a:rPr lang="en-US" baseline="0" dirty="0" err="1" smtClean="0"/>
              <a:t>sgemm</a:t>
            </a:r>
            <a:r>
              <a:rPr lang="en-US" baseline="0" dirty="0" smtClean="0"/>
              <a:t>.</a:t>
            </a:r>
          </a:p>
          <a:p>
            <a:endParaRPr lang="en-US" baseline="0" dirty="0" smtClean="0"/>
          </a:p>
          <a:p>
            <a:r>
              <a:rPr lang="en-US" baseline="0" dirty="0" smtClean="0"/>
              <a:t>On irregular, more chime groups does help hide </a:t>
            </a:r>
            <a:r>
              <a:rPr lang="en-US" baseline="0" dirty="0" err="1" smtClean="0"/>
              <a:t>microarchitectural</a:t>
            </a:r>
            <a:r>
              <a:rPr lang="en-US" baseline="0" dirty="0" smtClean="0"/>
              <a:t> latencies. 38-&gt;13% RAW stalls of </a:t>
            </a:r>
            <a:r>
              <a:rPr lang="en-US" baseline="0" dirty="0" err="1" smtClean="0"/>
              <a:t>strsearch</a:t>
            </a:r>
            <a:r>
              <a:rPr lang="en-US" baseline="0" dirty="0" smtClean="0"/>
              <a:t>.</a:t>
            </a:r>
          </a:p>
          <a:p>
            <a:endParaRPr lang="en-US" baseline="0" dirty="0" smtClean="0"/>
          </a:p>
          <a:p>
            <a:r>
              <a:rPr lang="en-US" baseline="0" dirty="0" smtClean="0"/>
              <a:t>Case studies: increasing </a:t>
            </a:r>
            <a:r>
              <a:rPr lang="en-US" baseline="0" dirty="0" err="1" smtClean="0"/>
              <a:t>uthread</a:t>
            </a:r>
            <a:r>
              <a:rPr lang="en-US" baseline="0" dirty="0" smtClean="0"/>
              <a:t> count better balance between number of chime groups and size of each chime group, and emulating more misses in L2 cache showed loose coupling much better at hiding D$ latencies.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33</a:t>
            </a:fld>
            <a:endParaRPr lang="en-US"/>
          </a:p>
        </p:txBody>
      </p:sp>
    </p:spTree>
    <p:extLst>
      <p:ext uri="{BB962C8B-B14F-4D97-AF65-F5344CB8AC3E}">
        <p14:creationId xmlns:p14="http://schemas.microsoft.com/office/powerpoint/2010/main" val="185990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not the first to address the challenge of achieving a 3P platform.</a:t>
            </a:r>
          </a:p>
          <a:p>
            <a:endParaRPr lang="en-US" baseline="0" dirty="0" smtClean="0"/>
          </a:p>
          <a:p>
            <a:r>
              <a:rPr lang="en-US" baseline="0" dirty="0" smtClean="0"/>
              <a:t>For example, Virtual </a:t>
            </a:r>
            <a:r>
              <a:rPr lang="en-US" baseline="0" dirty="0" smtClean="0"/>
              <a:t>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a:t>
            </a:r>
            <a:r>
              <a:rPr lang="en-US" baseline="0" dirty="0" smtClean="0"/>
              <a:t>generality at the application level, even though DSLs can target a variety of different architectures.</a:t>
            </a:r>
            <a:endParaRPr lang="en-US" baseline="0" dirty="0" smtClean="0"/>
          </a:p>
          <a:p>
            <a:endParaRPr lang="en-US" baseline="0" dirty="0" smtClean="0"/>
          </a:p>
          <a:p>
            <a:r>
              <a:rPr lang="en-US" baseline="0" dirty="0" smtClean="0"/>
              <a:t>Importantly, b</a:t>
            </a:r>
            <a:r>
              <a:rPr lang="en-US" dirty="0" smtClean="0"/>
              <a:t>oth</a:t>
            </a:r>
            <a:r>
              <a:rPr lang="en-US" baseline="0" dirty="0" smtClean="0"/>
              <a:t> </a:t>
            </a:r>
            <a:r>
              <a:rPr lang="en-US" baseline="0" dirty="0" smtClean="0"/>
              <a:t>of these examples are software-centric approaches that are designed to be </a:t>
            </a:r>
            <a:r>
              <a:rPr lang="en-US" baseline="0" dirty="0" smtClean="0"/>
              <a:t>layered over a given </a:t>
            </a:r>
            <a:r>
              <a:rPr lang="en-US" baseline="0" dirty="0" smtClean="0"/>
              <a:t>set of hardware architectures. These approaches do a great job of unifying </a:t>
            </a:r>
            <a:r>
              <a:rPr lang="en-US" baseline="0" dirty="0" smtClean="0"/>
              <a:t>abstractions for exploiting parallelism across cores and within a core, </a:t>
            </a:r>
            <a:r>
              <a:rPr lang="en-US" baseline="0" dirty="0" smtClean="0"/>
              <a:t>but rely on software translation to map these abstractions to hardware, which can limit </a:t>
            </a:r>
            <a:r>
              <a:rPr lang="en-US" baseline="0" dirty="0" smtClean="0"/>
              <a:t>performance and efficiency</a:t>
            </a:r>
            <a:r>
              <a:rPr lang="en-US" baseline="0" dirty="0" smtClean="0"/>
              <a:t>.</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35</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47</a:t>
            </a:fld>
            <a:endParaRPr lang="en-US"/>
          </a:p>
        </p:txBody>
      </p:sp>
    </p:spTree>
    <p:extLst>
      <p:ext uri="{BB962C8B-B14F-4D97-AF65-F5344CB8AC3E}">
        <p14:creationId xmlns:p14="http://schemas.microsoft.com/office/powerpoint/2010/main" val="1625826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48</a:t>
            </a:fld>
            <a:endParaRPr lang="en-US"/>
          </a:p>
        </p:txBody>
      </p:sp>
    </p:spTree>
    <p:extLst>
      <p:ext uri="{BB962C8B-B14F-4D97-AF65-F5344CB8AC3E}">
        <p14:creationId xmlns:p14="http://schemas.microsoft.com/office/powerpoint/2010/main" val="876042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49</a:t>
            </a:fld>
            <a:endParaRPr lang="en-US"/>
          </a:p>
        </p:txBody>
      </p:sp>
    </p:spTree>
    <p:extLst>
      <p:ext uri="{BB962C8B-B14F-4D97-AF65-F5344CB8AC3E}">
        <p14:creationId xmlns:p14="http://schemas.microsoft.com/office/powerpoint/2010/main" val="704527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54</a:t>
            </a:fld>
            <a:endParaRPr lang="en-US"/>
          </a:p>
        </p:txBody>
      </p:sp>
    </p:spTree>
    <p:extLst>
      <p:ext uri="{BB962C8B-B14F-4D97-AF65-F5344CB8AC3E}">
        <p14:creationId xmlns:p14="http://schemas.microsoft.com/office/powerpoint/2010/main" val="1865338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55</a:t>
            </a:fld>
            <a:endParaRPr lang="en-US"/>
          </a:p>
        </p:txBody>
      </p:sp>
    </p:spTree>
    <p:extLst>
      <p:ext uri="{BB962C8B-B14F-4D97-AF65-F5344CB8AC3E}">
        <p14:creationId xmlns:p14="http://schemas.microsoft.com/office/powerpoint/2010/main" val="614191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56</a:t>
            </a:fld>
            <a:endParaRPr lang="en-US"/>
          </a:p>
        </p:txBody>
      </p:sp>
    </p:spTree>
    <p:extLst>
      <p:ext uri="{BB962C8B-B14F-4D97-AF65-F5344CB8AC3E}">
        <p14:creationId xmlns:p14="http://schemas.microsoft.com/office/powerpoint/2010/main" val="1539787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57</a:t>
            </a:fld>
            <a:endParaRPr lang="en-US"/>
          </a:p>
        </p:txBody>
      </p:sp>
    </p:spTree>
    <p:extLst>
      <p:ext uri="{BB962C8B-B14F-4D97-AF65-F5344CB8AC3E}">
        <p14:creationId xmlns:p14="http://schemas.microsoft.com/office/powerpoint/2010/main" val="802895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58</a:t>
            </a:fld>
            <a:endParaRPr lang="en-US"/>
          </a:p>
        </p:txBody>
      </p:sp>
    </p:spTree>
    <p:extLst>
      <p:ext uri="{BB962C8B-B14F-4D97-AF65-F5344CB8AC3E}">
        <p14:creationId xmlns:p14="http://schemas.microsoft.com/office/powerpoint/2010/main" val="1591688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59</a:t>
            </a:fld>
            <a:endParaRPr lang="en-US"/>
          </a:p>
        </p:txBody>
      </p:sp>
    </p:spTree>
    <p:extLst>
      <p:ext uri="{BB962C8B-B14F-4D97-AF65-F5344CB8AC3E}">
        <p14:creationId xmlns:p14="http://schemas.microsoft.com/office/powerpoint/2010/main" val="110644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what if we could redesign the SW *and*</a:t>
            </a:r>
            <a:r>
              <a:rPr lang="en-US" baseline="0" dirty="0" smtClean="0"/>
              <a:t> the HW to push the same abstraction in SW down the computing stack to the HW? Could we achieve the high productivity and portability without sacrificing performance or efficiency for a wide range of applications?</a:t>
            </a:r>
          </a:p>
          <a:p>
            <a:endParaRPr lang="en-US" baseline="0" dirty="0" smtClean="0"/>
          </a:p>
          <a:p>
            <a:r>
              <a:rPr lang="en-US" dirty="0" smtClean="0"/>
              <a:t>Today I would like to explore this question with</a:t>
            </a:r>
            <a:r>
              <a:rPr lang="en-US" baseline="0" dirty="0" smtClean="0"/>
              <a:t> my proposal for a SW/HW </a:t>
            </a:r>
            <a:r>
              <a:rPr lang="en-US" baseline="0" dirty="0" err="1" smtClean="0"/>
              <a:t>codesign</a:t>
            </a:r>
            <a:r>
              <a:rPr lang="en-US" baseline="0" dirty="0" smtClean="0"/>
              <a:t> approach for achieving a 3P platform, called the loop-task accelerator (or LTA) platform.</a:t>
            </a:r>
          </a:p>
          <a:p>
            <a:endParaRPr lang="en-US" baseline="0" dirty="0" smtClean="0"/>
          </a:p>
          <a:p>
            <a:r>
              <a:rPr lang="en-US" baseline="0" dirty="0" smtClean="0"/>
              <a:t>The overall vision of the LTA platform is shown here. The goal is to efficiently exploit loop-task parallelism, a form of task parallelism exposed by the popular </a:t>
            </a:r>
            <a:r>
              <a:rPr lang="en-US" baseline="0" dirty="0" err="1" smtClean="0"/>
              <a:t>parallel_for</a:t>
            </a:r>
            <a:r>
              <a:rPr lang="en-US" baseline="0" dirty="0" smtClean="0"/>
              <a:t> construct, both across cores and within a core. This is done by exposing loop-tasks as the common abstraction at the programming API, runtime, ISA, and </a:t>
            </a:r>
            <a:r>
              <a:rPr lang="en-US" baseline="0" dirty="0" err="1" smtClean="0"/>
              <a:t>microarchitectural</a:t>
            </a:r>
            <a:r>
              <a:rPr lang="en-US" baseline="0" dirty="0" smtClean="0"/>
              <a:t> levels.</a:t>
            </a:r>
            <a:endParaRPr lang="en-US"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a:t>
            </a:r>
            <a:r>
              <a:rPr lang="en-US" baseline="0" dirty="0" smtClean="0"/>
              <a:t>LTA engines that can accelerate both </a:t>
            </a:r>
            <a:r>
              <a:rPr lang="en-US" baseline="0" dirty="0" smtClean="0"/>
              <a:t>regular and irregular applications.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outline for the rest of the presentation.</a:t>
            </a:r>
          </a:p>
          <a:p>
            <a:endParaRPr lang="en-US" baseline="0" dirty="0" smtClean="0"/>
          </a:p>
          <a:p>
            <a:r>
              <a:rPr lang="en-US" baseline="0" dirty="0" smtClean="0"/>
              <a:t>Next I would like to present a case study of my personal experience traversing the example application development flow shown at the beginning of the talk to crystallize the goals of the LTA platform.</a:t>
            </a:r>
          </a:p>
          <a:p>
            <a:endParaRPr lang="en-US" baseline="0" dirty="0" smtClean="0"/>
          </a:p>
          <a:p>
            <a:r>
              <a:rPr lang="en-US" baseline="0" dirty="0" smtClean="0"/>
              <a:t>Then I would like to describe the SW and HW components of the LTA platform and provide a detailed evaluation of the LTA platform with respect to the 3Ps, before wrapping up with some related work and conclusions.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6</a:t>
            </a:fld>
            <a:endParaRPr lang="en-US"/>
          </a:p>
        </p:txBody>
      </p:sp>
    </p:spTree>
    <p:extLst>
      <p:ext uri="{BB962C8B-B14F-4D97-AF65-F5344CB8AC3E}">
        <p14:creationId xmlns:p14="http://schemas.microsoft.com/office/powerpoint/2010/main" val="171293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case study, I</a:t>
            </a:r>
            <a:r>
              <a:rPr lang="en-US" baseline="0" dirty="0" smtClean="0"/>
              <a:t> would like to focus on the development process for rgb2cmyk, which is an application kernel for color conversion that takes a matrix of </a:t>
            </a:r>
            <a:r>
              <a:rPr lang="en-US" baseline="0" dirty="0" err="1" smtClean="0"/>
              <a:t>RgbPixels</a:t>
            </a:r>
            <a:r>
              <a:rPr lang="en-US" baseline="0" dirty="0" smtClean="0"/>
              <a:t> as input and generates the corresponding matrix of </a:t>
            </a:r>
            <a:r>
              <a:rPr lang="en-US" baseline="0" dirty="0" err="1" smtClean="0"/>
              <a:t>CmykPixels</a:t>
            </a:r>
            <a:r>
              <a:rPr lang="en-US" baseline="0" dirty="0" smtClean="0"/>
              <a:t> as the output.</a:t>
            </a:r>
          </a:p>
          <a:p>
            <a:endParaRPr lang="en-US" baseline="0" dirty="0" smtClean="0"/>
          </a:p>
          <a:p>
            <a:r>
              <a:rPr lang="en-US" baseline="0" dirty="0" smtClean="0"/>
              <a:t>The code shown here is the single-threaded scalar implementation of rgb2cmyk. The input and output are 2D arrays and this double for loop traverses each element in the array, reading the color components of each input pixel, doing some computation on it, and writing the converted color components to the output pixel.</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let's take a look at some</a:t>
            </a:r>
            <a:r>
              <a:rPr lang="en-US" baseline="0" dirty="0" smtClean="0"/>
              <a:t> of the optimizations required to successfully auto-</a:t>
            </a:r>
            <a:r>
              <a:rPr lang="en-US" baseline="0" dirty="0" err="1" smtClean="0"/>
              <a:t>vectorize</a:t>
            </a:r>
            <a:r>
              <a:rPr lang="en-US" baseline="0" dirty="0" smtClean="0"/>
              <a:t> this code.</a:t>
            </a:r>
          </a:p>
          <a:p>
            <a:endParaRPr lang="en-US" baseline="0" dirty="0" smtClean="0"/>
          </a:p>
          <a:p>
            <a:r>
              <a:rPr lang="en-US" baseline="0" dirty="0" smtClean="0"/>
              <a:t>I going to be showing a lot of code snippets, but don't worry because I'm just using these examples to highlight the challenges in productivity and portability at different points in the development flow, so it's not important to understand every detail of the application.</a:t>
            </a:r>
          </a:p>
          <a:p>
            <a:endParaRPr lang="en-US" baseline="0" dirty="0" smtClean="0"/>
          </a:p>
          <a:p>
            <a:r>
              <a:rPr lang="en-US" dirty="0" smtClean="0"/>
              <a:t>In this example, we are </a:t>
            </a:r>
            <a:r>
              <a:rPr lang="en-US" dirty="0" err="1" smtClean="0"/>
              <a:t>vectorizing</a:t>
            </a:r>
            <a:r>
              <a:rPr lang="en-US" dirty="0" smtClean="0"/>
              <a:t> computation</a:t>
            </a:r>
            <a:r>
              <a:rPr lang="en-US" baseline="0" dirty="0" smtClean="0"/>
              <a:t> across elements within a row. </a:t>
            </a:r>
            <a:r>
              <a:rPr lang="en-US" dirty="0" smtClean="0"/>
              <a:t>As</a:t>
            </a:r>
            <a:r>
              <a:rPr lang="en-US" baseline="0" dirty="0" smtClean="0"/>
              <a:t> mentioned before, simply annotating loops with pragmas as shown here is not enough.</a:t>
            </a:r>
          </a:p>
          <a:p>
            <a:endParaRPr lang="en-US" baseline="0" dirty="0" smtClean="0"/>
          </a:p>
          <a:p>
            <a:r>
              <a:rPr lang="en-US" baseline="0" dirty="0" smtClean="0"/>
              <a:t>One of the most important optimizations is ensuring memory accesses are aligned and unit-stride so that the compiler can generate efficient vector loads/stores. This means allocating memory aligned to the SIMD-width and converting the input from an array of </a:t>
            </a:r>
            <a:r>
              <a:rPr lang="en-US" baseline="0" dirty="0" err="1" smtClean="0"/>
              <a:t>structs</a:t>
            </a:r>
            <a:r>
              <a:rPr lang="en-US" baseline="0" dirty="0" smtClean="0"/>
              <a:t> to a </a:t>
            </a:r>
            <a:r>
              <a:rPr lang="en-US" baseline="0" dirty="0" err="1" smtClean="0"/>
              <a:t>struct</a:t>
            </a:r>
            <a:r>
              <a:rPr lang="en-US" baseline="0" dirty="0" smtClean="0"/>
              <a:t> of arrays before copying the data to the aligned memory. We also need to ensure that each row is padded to the SIMD-width to ensure accesses to the next row is aligned as well.</a:t>
            </a:r>
          </a:p>
          <a:p>
            <a:endParaRPr lang="en-US" baseline="0" dirty="0" smtClean="0"/>
          </a:p>
          <a:p>
            <a:r>
              <a:rPr lang="en-US" baseline="0" dirty="0" smtClean="0"/>
              <a:t>Another important optimization is eliminating as much control flow as possible since SIMD data needs to be processed in lock-step. In this example, the STL minimum function has been replaced with a custom </a:t>
            </a:r>
            <a:r>
              <a:rPr lang="en-US" baseline="0" dirty="0" err="1" smtClean="0"/>
              <a:t>min_nobranch</a:t>
            </a:r>
            <a:r>
              <a:rPr lang="en-US" baseline="0" dirty="0" smtClean="0"/>
              <a:t> function that computes the minimum using arithmetic and bit shifting.</a:t>
            </a:r>
          </a:p>
          <a:p>
            <a:endParaRPr lang="en-US" baseline="0" dirty="0" smtClean="0"/>
          </a:p>
          <a:p>
            <a:r>
              <a:rPr lang="en-US" baseline="0" dirty="0" smtClean="0"/>
              <a:t>The plot here on the left is showing the speedups of the optimized, </a:t>
            </a:r>
            <a:r>
              <a:rPr lang="en-US" baseline="0" dirty="0" err="1" smtClean="0"/>
              <a:t>vectorized</a:t>
            </a:r>
            <a:r>
              <a:rPr lang="en-US" baseline="0" dirty="0" smtClean="0"/>
              <a:t> implementation of rgb2cmyk as well as 6 other application kernels normalized to the scalar implementation. Notice that vectorization only benefits applications with regular control flow and memory access patterns, whereas more irregular applications see no or marginal benefit.</a:t>
            </a:r>
          </a:p>
          <a:p>
            <a:endParaRPr lang="en-US" baseline="0" dirty="0" smtClean="0"/>
          </a:p>
          <a:p>
            <a:r>
              <a:rPr lang="en-US" baseline="0" dirty="0" smtClean="0"/>
              <a:t>Note that if control flow is unavoidable you might have to resort to using a more naive algorithm to enable vectorization as is the case in dct8x8m.</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Successful</a:t>
            </a:r>
            <a:r>
              <a:rPr lang="en-US" baseline="0" dirty="0" smtClean="0"/>
              <a:t> </a:t>
            </a:r>
            <a:r>
              <a:rPr lang="en-US" baseline="0" dirty="0" smtClean="0"/>
              <a:t>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is the multi-threaded implementation without vectorization.</a:t>
            </a:r>
            <a:endParaRPr lang="en-US" dirty="0" smtClean="0"/>
          </a:p>
          <a:p>
            <a:endParaRPr lang="en-US" dirty="0" smtClean="0"/>
          </a:p>
          <a:p>
            <a:r>
              <a:rPr lang="en-US" dirty="0" smtClean="0"/>
              <a:t>Although </a:t>
            </a:r>
            <a:r>
              <a:rPr lang="en-US" dirty="0" smtClean="0"/>
              <a:t>there</a:t>
            </a:r>
            <a:r>
              <a:rPr lang="en-US" baseline="0" dirty="0" smtClean="0"/>
              <a:t> are a lot of options for parallel programming </a:t>
            </a:r>
            <a:r>
              <a:rPr lang="en-US" baseline="0" dirty="0" smtClean="0"/>
              <a:t>frameworks like </a:t>
            </a:r>
            <a:r>
              <a:rPr lang="en-US" baseline="0" dirty="0" err="1" smtClean="0"/>
              <a:t>OpenMP</a:t>
            </a:r>
            <a:r>
              <a:rPr lang="en-US" baseline="0" dirty="0" smtClean="0"/>
              <a:t> or </a:t>
            </a:r>
            <a:r>
              <a:rPr lang="en-US" baseline="0" dirty="0" err="1" smtClean="0"/>
              <a:t>Cilk</a:t>
            </a:r>
            <a:r>
              <a:rPr lang="en-US" baseline="0" dirty="0" smtClean="0"/>
              <a:t>, </a:t>
            </a:r>
            <a:r>
              <a:rPr lang="en-US" baseline="0" dirty="0" smtClean="0"/>
              <a:t>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a:t>
            </a:r>
            <a:r>
              <a:rPr lang="en-US" baseline="0" dirty="0" smtClean="0"/>
              <a:t>.</a:t>
            </a:r>
            <a:endParaRPr lang="en-US" baseline="0" dirty="0" smtClean="0"/>
          </a:p>
          <a:p>
            <a:endParaRPr lang="en-US" baseline="0" dirty="0" smtClean="0"/>
          </a:p>
          <a:p>
            <a:r>
              <a:rPr lang="en-US" baseline="0" dirty="0" smtClean="0"/>
              <a:t>There are multiple ways we can parallelize computation. For instance, we could parallelize computation across the rows of the output matrix, but I have found it is very useful to actually flatten matrices into 1D arrays to generate finer-grain tasks which improve load balancing.</a:t>
            </a:r>
          </a:p>
          <a:p>
            <a:endParaRPr lang="en-US" baseline="0" dirty="0" smtClean="0"/>
          </a:p>
          <a:p>
            <a:r>
              <a:rPr lang="en-US" baseline="0" dirty="0" smtClean="0"/>
              <a:t>Here the TBB </a:t>
            </a:r>
            <a:r>
              <a:rPr lang="en-US" baseline="0" dirty="0" err="1" smtClean="0"/>
              <a:t>parallel_for</a:t>
            </a:r>
            <a:r>
              <a:rPr lang="en-US" baseline="0" dirty="0" smtClean="0"/>
              <a:t> construct is used to iterate across all elements in the input matrix and the range object is used to specify the start and end indices for a given task. This TASK_SIZE variable is specify the minimum task size to the runtime's task </a:t>
            </a:r>
            <a:r>
              <a:rPr lang="en-US" baseline="0" dirty="0" err="1" smtClean="0"/>
              <a:t>partitioner</a:t>
            </a:r>
            <a:r>
              <a:rPr lang="en-US" baseline="0" dirty="0" smtClean="0"/>
              <a:t>, and the optimal task size can vary across different applications.</a:t>
            </a:r>
          </a:p>
          <a:p>
            <a:endParaRPr lang="en-US" baseline="0" dirty="0" smtClean="0"/>
          </a:p>
          <a:p>
            <a:r>
              <a:rPr lang="en-US" baseline="0" dirty="0" smtClean="0"/>
              <a:t>This next bar in the plot is showing the speedups of the multi-threaded implementation normalized to the scalar baseline for each benchmark. We see speedups for both regular and irregular applications by exploiting parallelism across cores.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Without going into too much detail about work-stealing, there have been a large body of work on the efficiency of pull-based models vs. push-based models, which allows for better load balancing.</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5.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file://localhost/Users/jiykim/vc/git-brg/b-exam/images/lta/runtime-5.png" TargetMode="External"/><Relationship Id="rId13" Type="http://schemas.openxmlformats.org/officeDocument/2006/relationships/image" Target="../media/image25.png"/><Relationship Id="rId14" Type="http://schemas.openxmlformats.org/officeDocument/2006/relationships/image" Target="file://localhost/Users/jiykim/vc/git-brg/b-exam/images/lta/runtime-3.png" TargetMode="External"/><Relationship Id="rId15" Type="http://schemas.openxmlformats.org/officeDocument/2006/relationships/image" Target="../media/image26.png"/><Relationship Id="rId16" Type="http://schemas.openxmlformats.org/officeDocument/2006/relationships/image" Target="file://localhost/Users/jiykim/vc/git-brg/b-exam/images/lta/runtime-alt.png" TargetMode="External"/><Relationship Id="rId17" Type="http://schemas.openxmlformats.org/officeDocument/2006/relationships/image" Target="../media/image27.png"/><Relationship Id="rId18" Type="http://schemas.openxmlformats.org/officeDocument/2006/relationships/image" Target="file://localhost/Users/jiykim/vc/git-brg/b-exam/images/lta/runtime-0.png" TargetMode="External"/><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1.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2.png"/><Relationship Id="rId8" Type="http://schemas.openxmlformats.org/officeDocument/2006/relationships/image" Target="file://localhost/Users/jiykim/vc/git-brg/b-exam/images/lta/runtime-8.png" TargetMode="External"/><Relationship Id="rId9" Type="http://schemas.openxmlformats.org/officeDocument/2006/relationships/image" Target="../media/image23.png"/><Relationship Id="rId10" Type="http://schemas.openxmlformats.org/officeDocument/2006/relationships/image" Target="file://localhost/Users/jiykim/vc/git-brg/b-exam/images/lta/runtime-7.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0.png"/><Relationship Id="rId6" Type="http://schemas.openxmlformats.org/officeDocument/2006/relationships/image" Target="file://localhost/Users/jiykim/vc/git-brg/b-exam/images/lta/xpfor-2.png" TargetMode="External"/><Relationship Id="rId7" Type="http://schemas.openxmlformats.org/officeDocument/2006/relationships/image" Target="../media/image31.png"/><Relationship Id="rId8" Type="http://schemas.openxmlformats.org/officeDocument/2006/relationships/image" Target="file://localhost/Users/jiykim/vc/git-brg/b-exam/images/lta/xpfor-1.png" TargetMode="External"/><Relationship Id="rId9" Type="http://schemas.openxmlformats.org/officeDocument/2006/relationships/image" Target="../media/image32.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file://localhost/Users/jiykim/vc/git-brg/b-exam/images/lta/tctc-exec.pn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file://localhost/Users/jiykim/vc/git-brg/b-exam/images/lta/lclc-exec.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file://localhost/Users/jiykim/vc/git-brg/b-exam/images/lta/mcmc-exec.png"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file://localhost/Users/jiykim/vc/git-brg/b-exam/images/lta/taxonomy-8ut.png" TargetMode="External"/><Relationship Id="rId5" Type="http://schemas.openxmlformats.org/officeDocument/2006/relationships/image" Target="../media/image45.png"/><Relationship Id="rId6"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file://localhost/Users/jiykim/vc/git-brg/b-exam/images/lta/taxonomy-32ut.png" TargetMode="External"/><Relationship Id="rId5" Type="http://schemas.openxmlformats.org/officeDocument/2006/relationships/image" Target="../media/image45.png"/><Relationship Id="rId6"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file://localhost/Users/jiykim/vc/git-brg/b-exam/images/lta/lta-header-engine.png" TargetMode="External"/><Relationship Id="rId5" Type="http://schemas.openxmlformats.org/officeDocument/2006/relationships/image" Target="../media/image47.png"/><Relationship Id="rId6" Type="http://schemas.openxmlformats.org/officeDocument/2006/relationships/image" Target="file://localhost/Users/jiykim/vc/git-brg/b-exam/images/lta/lta-uarch-outer.png" TargetMode="External"/><Relationship Id="rId7" Type="http://schemas.openxmlformats.org/officeDocument/2006/relationships/image" Target="../media/image48.png"/><Relationship Id="rId8"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file://localhost/Users/jiykim/vc/git-brg/b-exam/images/evaluation/gem5.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file://localhost/Users/jiykim/vc/git-brg/b-exam/images/lta/taxonomy-32ut.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file://localhost/Users/jiykim/vc/git-brg/b-exam/images/lta/perf-legend-time.png" TargetMode="External"/><Relationship Id="rId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file://localhost/Users/jiykim/vc/git-brg/b-exam/images/lta/taxonomy-32ut.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57.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file://localhost/Users/jiykim/vc/git-brg/b-exam/images/motivation/avx-padding-0.png" TargetMode="External"/><Relationship Id="rId4" Type="http://schemas.openxmlformats.org/officeDocument/2006/relationships/image" Target="../media/image59.png"/><Relationship Id="rId5" Type="http://schemas.openxmlformats.org/officeDocument/2006/relationships/image" Target="file://localhost/Users/jiykim/vc/git-brg/b-exam/images/motivation/avx-padding-1.png" TargetMode="External"/><Relationship Id="rId6" Type="http://schemas.openxmlformats.org/officeDocument/2006/relationships/image" Target="../media/image60.png"/><Relationship Id="rId7"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0.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62.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63.png"/><Relationship Id="rId10" Type="http://schemas.openxmlformats.org/officeDocument/2006/relationships/image" Target="file://localhost/Users/jiykim/vc/git-brg/b-exam/images/lta/dynamic-utask-1-1.png" TargetMode="External"/></Relationships>
</file>

<file path=ppt/slides/_rels/slide49.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70.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71.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45.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66.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67.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68.png"/><Relationship Id="rId10" Type="http://schemas.openxmlformats.org/officeDocument/2006/relationships/image" Target="file://localhost/Users/jiykim/vc/git-brg/b-exam/images/lta/lta-tc-exec-3.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73.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45.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75.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45.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45.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file://localhost/Users/jiykim/vc/git-brg/b-exam/images/lta/lta-divergence.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file://localhost/Users/jiykim/vc/git-brg/b-exam/code/runtime-validation.py.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file://localhost/Users/jiykim/vc/git-brg/b-exam/code/fig-evaluation-perf-space.py.pdf" TargetMode="External"/><Relationship Id="rId4" Type="http://schemas.openxmlformats.org/officeDocument/2006/relationships/image" Target="../media/image51.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file://localhost/Users/jiykim/vc/git-brg/b-exam/code/area-breakdown-space.py.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file://localhost/Users/jiykim/vc/git-brg/b-exam/code/fig-evaluation-eeperf-space.py.pdf"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55.png"/><Relationship Id="rId5" Type="http://schemas.openxmlformats.org/officeDocument/2006/relationships/image" Target="file://localhost/Users/jiykim/vc/git-brg/b-exam/images/lta/perf-legend-time.png"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file://localhost/Users/jiykim/vc/git-brg/b-exam/images/evaluation/app_char.p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file://localhost/Users/jiykim/vc/git-brg/b-exam/images/evaluation/app_stats.p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 Id="rId3" Type="http://schemas.openxmlformats.org/officeDocument/2006/relationships/image" Target="../media/image8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b-exam/images/motivation/flow-header-scalar.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4.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815068" y="2645211"/>
            <a:ext cx="3507129" cy="522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95419" y="4352081"/>
            <a:ext cx="3829225" cy="48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46838" y="4526491"/>
            <a:ext cx="1603765" cy="137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4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2" name="Rectangle 11"/>
          <p:cNvSpPr/>
          <p:nvPr/>
        </p:nvSpPr>
        <p:spPr>
          <a:xfrm>
            <a:off x="4876431" y="2916820"/>
            <a:ext cx="3874030" cy="11806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7" name="Rectangle 6"/>
          <p:cNvSpPr/>
          <p:nvPr/>
        </p:nvSpPr>
        <p:spPr>
          <a:xfrm>
            <a:off x="4618927" y="2777156"/>
            <a:ext cx="4420901" cy="1632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8927" y="5230989"/>
            <a:ext cx="4420901" cy="1111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18927" y="4437234"/>
            <a:ext cx="4420901" cy="793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normAutofit/>
          </a:bodyPr>
          <a:lstStyle/>
          <a:p>
            <a:pPr marL="457200" indent="-457200">
              <a:buFont typeface="+mj-lt"/>
              <a:buAutoNum type="arabicPeriod"/>
            </a:pPr>
            <a:r>
              <a:rPr lang="en-US" dirty="0" smtClean="0"/>
              <a:t>Most platforms have low productivity (except CMP-TBB)</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a:t>
            </a:r>
            <a:r>
              <a:rPr lang="en-US" dirty="0" smtClean="0"/>
              <a:t>*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6956386" cy="217246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err="1">
                <a:latin typeface="Courier" charset="0"/>
                <a:ea typeface="Courier" charset="0"/>
                <a:cs typeface="Courier" charset="0"/>
              </a:rPr>
              <a:t>lta</a:t>
            </a:r>
            <a:r>
              <a:rPr lang="en-US" sz="2000" dirty="0">
                <a:latin typeface="Courier" charset="0"/>
                <a:ea typeface="Courier" charset="0"/>
                <a:cs typeface="Courier" charset="0"/>
              </a:rPr>
              <a:t>::</a:t>
            </a:r>
            <a:r>
              <a:rPr lang="en-US" sz="2000" dirty="0" err="1">
                <a:latin typeface="Courier" charset="0"/>
                <a:ea typeface="Courier" charset="0"/>
                <a:cs typeface="Courier" charset="0"/>
              </a:rPr>
              <a:t>parallel_for</a:t>
            </a:r>
            <a:r>
              <a:rPr lang="en-US" sz="2000" dirty="0">
                <a:latin typeface="Courier" charset="0"/>
                <a:ea typeface="Courier" charset="0"/>
                <a:cs typeface="Courier" charset="0"/>
              </a:rPr>
              <a:t>(0, size, [&amp;](</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i</a:t>
            </a:r>
            <a:r>
              <a:rPr lang="en-US" sz="2000" dirty="0">
                <a:latin typeface="Courier" charset="0"/>
                <a:ea typeface="Courier" charset="0"/>
                <a:cs typeface="Courier" charset="0"/>
              </a:rPr>
              <a:t>) {</a:t>
            </a:r>
          </a:p>
          <a:p>
            <a:pPr marL="0" lvl="0" indent="0">
              <a:spcBef>
                <a:spcPts val="0"/>
              </a:spcBef>
              <a:buClrTx/>
              <a:buSzTx/>
              <a:buNone/>
            </a:pPr>
            <a:r>
              <a:rPr lang="en-US" sz="2000" dirty="0">
                <a:latin typeface="Courier" charset="0"/>
                <a:ea typeface="Courier" charset="0"/>
                <a:cs typeface="Courier" charset="0"/>
              </a:rPr>
              <a:t>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].cond0)</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task0();</a:t>
            </a:r>
          </a:p>
          <a:p>
            <a:pPr marL="0" lvl="0" indent="0">
              <a:spcBef>
                <a:spcPts val="0"/>
              </a:spcBef>
              <a:buClrTx/>
              <a:buSzTx/>
              <a:buNone/>
            </a:pPr>
            <a:r>
              <a:rPr lang="en-US" sz="2000" dirty="0">
                <a:latin typeface="Courier" charset="0"/>
                <a:ea typeface="Courier" charset="0"/>
                <a:cs typeface="Courier" charset="0"/>
              </a:rPr>
              <a:t>  else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].cond1)</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task1();</a:t>
            </a:r>
          </a:p>
          <a:p>
            <a:pPr marL="0" lvl="0" indent="0">
              <a:spcBef>
                <a:spcPts val="0"/>
              </a:spcBef>
              <a:buClrTx/>
              <a:buSzTx/>
              <a:buNone/>
            </a:pPr>
            <a:r>
              <a:rPr lang="en-US" sz="2000" dirty="0">
                <a:latin typeface="Courier" charset="0"/>
                <a:ea typeface="Courier" charset="0"/>
                <a:cs typeface="Courier" charset="0"/>
              </a:rPr>
              <a:t>});</a:t>
            </a:r>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4820" y="3491973"/>
            <a:ext cx="2430315" cy="894725"/>
            <a:chOff x="3634820" y="3491973"/>
            <a:chExt cx="2430315" cy="894725"/>
          </a:xfrm>
        </p:grpSpPr>
        <p:sp>
          <p:nvSpPr>
            <p:cNvPr id="21" name="Rectangle 20"/>
            <p:cNvSpPr/>
            <p:nvPr/>
          </p:nvSpPr>
          <p:spPr>
            <a:xfrm>
              <a:off x="5554289" y="4097331"/>
              <a:ext cx="510846"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4820" y="3491973"/>
              <a:ext cx="2174892" cy="605358"/>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171686" y="3474777"/>
            <a:ext cx="2802770" cy="896978"/>
            <a:chOff x="4171686" y="3474777"/>
            <a:chExt cx="2802770" cy="896978"/>
          </a:xfrm>
        </p:grpSpPr>
        <p:sp>
          <p:nvSpPr>
            <p:cNvPr id="28" name="Rectangle 27"/>
            <p:cNvSpPr/>
            <p:nvPr/>
          </p:nvSpPr>
          <p:spPr>
            <a:xfrm>
              <a:off x="4171686" y="4019665"/>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64386" y="4024841"/>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302586" y="3511443"/>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961224" y="3474777"/>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Slide Number Placeholder 3"/>
          <p:cNvSpPr>
            <a:spLocks noGrp="1"/>
          </p:cNvSpPr>
          <p:nvPr>
            <p:ph type="sldNum" sz="quarter" idx="4"/>
          </p:nvPr>
        </p:nvSpPr>
        <p:spPr>
          <a:xfrm>
            <a:off x="6791044" y="6549736"/>
            <a:ext cx="2133600" cy="365125"/>
          </a:xfrm>
        </p:spPr>
        <p:txBody>
          <a:bodyPr/>
          <a:lstStyle/>
          <a:p>
            <a:r>
              <a:rPr lang="en-US" dirty="0" smtClean="0"/>
              <a:t>15</a:t>
            </a:r>
            <a:endParaRPr lang="en-US" dirty="0"/>
          </a:p>
        </p:txBody>
      </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199" y="1138084"/>
            <a:ext cx="8339559" cy="52627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err="1" smtClean="0">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p>
          <a:p>
            <a:pPr marL="0" lvl="0" indent="0">
              <a:spcBef>
                <a:spcPts val="0"/>
              </a:spcBef>
              <a:buClrTx/>
              <a:buSzTx/>
              <a:buNone/>
            </a:pPr>
            <a:endParaRPr lang="en-US" sz="1800" dirty="0">
              <a:latin typeface="Courier" charset="0"/>
              <a:ea typeface="Courier" charset="0"/>
              <a:cs typeface="Courier" charset="0"/>
            </a:endParaRPr>
          </a:p>
          <a:p>
            <a:pPr marL="0" lvl="0" indent="0">
              <a:spcBef>
                <a:spcPts val="0"/>
              </a:spcBef>
              <a:buClrTx/>
              <a:buSzTx/>
              <a:buNone/>
            </a:pPr>
            <a:endParaRPr lang="en-US" sz="1800" dirty="0" smtClean="0">
              <a:solidFill>
                <a:schemeClr val="tx1"/>
              </a:solidFill>
              <a:latin typeface="Courier" charset="0"/>
              <a:ea typeface="Courier" charset="0"/>
              <a:cs typeface="Courier" charset="0"/>
            </a:endParaRPr>
          </a:p>
          <a:p>
            <a:pPr marL="0" lvl="0" indent="0">
              <a:spcBef>
                <a:spcPts val="0"/>
              </a:spcBef>
              <a:buClrTx/>
              <a:buSzTx/>
              <a:buNone/>
            </a:pPr>
            <a:r>
              <a:rPr lang="en-US" sz="1800" dirty="0" smtClean="0">
                <a:solidFill>
                  <a:schemeClr val="tx1"/>
                </a:solidFill>
                <a:latin typeface="Courier" charset="0"/>
                <a:ea typeface="Courier" charset="0"/>
                <a:cs typeface="Courier" charset="0"/>
              </a:rPr>
              <a:t>LTA_PARALLEL_FOR(0</a:t>
            </a:r>
            <a:r>
              <a:rPr lang="en-US" sz="1800" dirty="0">
                <a:solidFill>
                  <a:schemeClr val="tx1"/>
                </a:solidFill>
                <a:latin typeface="Courier" charset="0"/>
                <a:ea typeface="Courier" charset="0"/>
                <a:cs typeface="Courier" charset="0"/>
              </a:rPr>
              <a:t>, size,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 ({</a:t>
            </a:r>
          </a:p>
          <a:p>
            <a:pPr marL="0" lvl="0" indent="0">
              <a:spcBef>
                <a:spcPts val="0"/>
              </a:spcBef>
              <a:buClrTx/>
              <a:buSzTx/>
              <a:buNone/>
            </a:pPr>
            <a:r>
              <a:rPr lang="en-US" sz="1800" dirty="0">
                <a:solidFill>
                  <a:schemeClr val="tx1"/>
                </a:solidFill>
                <a:latin typeface="Courier" charset="0"/>
                <a:ea typeface="Courier" charset="0"/>
                <a:cs typeface="Courier" charset="0"/>
              </a:rPr>
              <a:t>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].cond0)</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task0();</a:t>
            </a:r>
          </a:p>
          <a:p>
            <a:pPr marL="0" lvl="0" indent="0">
              <a:spcBef>
                <a:spcPts val="0"/>
              </a:spcBef>
              <a:buClrTx/>
              <a:buSzTx/>
              <a:buNone/>
            </a:pPr>
            <a:r>
              <a:rPr lang="en-US" sz="1800" dirty="0">
                <a:solidFill>
                  <a:schemeClr val="tx1"/>
                </a:solidFill>
                <a:latin typeface="Courier" charset="0"/>
                <a:ea typeface="Courier" charset="0"/>
                <a:cs typeface="Courier" charset="0"/>
              </a:rPr>
              <a:t>  else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].cond1)</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task1();</a:t>
            </a:r>
          </a:p>
          <a:p>
            <a:pPr marL="0" lvl="0" indent="0">
              <a:spcBef>
                <a:spcPts val="0"/>
              </a:spcBef>
              <a:buClrTx/>
              <a:buSzTx/>
              <a:buNone/>
            </a:pPr>
            <a:r>
              <a:rPr lang="en-US" sz="1800" dirty="0" smtClean="0">
                <a:solidFill>
                  <a:schemeClr val="tx1"/>
                </a:solidFill>
                <a:latin typeface="Courier" charset="0"/>
                <a:ea typeface="Courier" charset="0"/>
                <a:cs typeface="Courier" charset="0"/>
              </a:rPr>
              <a:t>}));</a:t>
            </a:r>
            <a:endParaRPr lang="en-US" sz="1800" dirty="0">
              <a:solidFill>
                <a:schemeClr val="tx1"/>
              </a:solidFill>
              <a:latin typeface="Courier" charset="0"/>
              <a:ea typeface="Courier" charset="0"/>
              <a:cs typeface="Courier" charset="0"/>
            </a:endParaRPr>
          </a:p>
        </p:txBody>
      </p:sp>
      <p:sp>
        <p:nvSpPr>
          <p:cNvPr id="18" name="Slide Number Placeholder 3"/>
          <p:cNvSpPr>
            <a:spLocks noGrp="1"/>
          </p:cNvSpPr>
          <p:nvPr>
            <p:ph type="sldNum" sz="quarter" idx="4"/>
          </p:nvPr>
        </p:nvSpPr>
        <p:spPr>
          <a:xfrm>
            <a:off x="6791044" y="6549736"/>
            <a:ext cx="2133600" cy="365125"/>
          </a:xfrm>
        </p:spPr>
        <p:txBody>
          <a:bodyPr/>
          <a:lstStyle/>
          <a:p>
            <a:r>
              <a:rPr lang="en-US" dirty="0" smtClean="0"/>
              <a:t>16</a:t>
            </a:r>
            <a:endParaRPr lang="en-US" dirty="0"/>
          </a:p>
        </p:txBody>
      </p:sp>
    </p:spTree>
    <p:extLst>
      <p:ext uri="{BB962C8B-B14F-4D97-AF65-F5344CB8AC3E}">
        <p14:creationId xmlns:p14="http://schemas.microsoft.com/office/powerpoint/2010/main" val="1166874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1" name="Picture 20"/>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9678" y="1337667"/>
            <a:ext cx="8924644" cy="4752372"/>
          </a:xfrm>
          <a:prstGeom prst="rect">
            <a:avLst/>
          </a:prstGeom>
        </p:spPr>
      </p:pic>
      <p:pic>
        <p:nvPicPr>
          <p:cNvPr id="23" name="Picture 22"/>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3" name="Picture 2"/>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9778" y="1337666"/>
            <a:ext cx="8924544" cy="4752320"/>
          </a:xfrm>
          <a:prstGeom prst="rect">
            <a:avLst/>
          </a:prstGeom>
        </p:spPr>
      </p:pic>
      <p:pic>
        <p:nvPicPr>
          <p:cNvPr id="26" name="Picture 25"/>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mc:AlternateContent xmlns:mc="http://schemas.openxmlformats.org/markup-compatibility/2006">
        <mc:Choice xmlns:a14="http://schemas.microsoft.com/office/drawing/2010/main"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19"/>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a:t>
            </a:r>
            <a:r>
              <a:rPr lang="en-US" dirty="0" smtClean="0"/>
              <a:t>execution</a:t>
            </a:r>
          </a:p>
          <a:p>
            <a:r>
              <a:rPr lang="en-US" dirty="0" smtClean="0"/>
              <a:t>LTA runtime </a:t>
            </a:r>
            <a:r>
              <a:rPr lang="en-US" dirty="0"/>
              <a:t>uses </a:t>
            </a:r>
            <a:r>
              <a:rPr lang="en-US" dirty="0" smtClean="0"/>
              <a:t>µthread-aware task partitioning</a:t>
            </a:r>
            <a:endParaRPr lang="en-US" dirty="0" smtClean="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
        <p:nvSpPr>
          <p:cNvPr id="3" name="Rectangle 2"/>
          <p:cNvSpPr/>
          <p:nvPr/>
        </p:nvSpPr>
        <p:spPr>
          <a:xfrm>
            <a:off x="2013995" y="2627454"/>
            <a:ext cx="1655180" cy="86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013299" y="1481757"/>
            <a:ext cx="1655180" cy="86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56904" y="1503349"/>
            <a:ext cx="1702174" cy="176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P spid="3"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71600" y="1025679"/>
            <a:ext cx="6400800" cy="5468573"/>
          </a:xfrm>
          <a:prstGeom prst="rect">
            <a:avLst/>
          </a:prstGeom>
        </p:spPr>
      </p:pic>
      <p:sp>
        <p:nvSpPr>
          <p:cNvPr id="6" name="Rectangle 5"/>
          <p:cNvSpPr/>
          <p:nvPr/>
        </p:nvSpPr>
        <p:spPr>
          <a:xfrm>
            <a:off x="5546765"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71596" y="3187155"/>
            <a:ext cx="904126" cy="1489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18983834">
            <a:off x="6089703" y="2740711"/>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33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6386" y="1020439"/>
            <a:ext cx="8230414" cy="5395211"/>
          </a:xfrm>
          <a:prstGeom prst="rect">
            <a:avLst/>
          </a:prstGeom>
        </p:spPr>
      </p:pic>
      <p:sp>
        <p:nvSpPr>
          <p:cNvPr id="6" name="Rectangle 5"/>
          <p:cNvSpPr/>
          <p:nvPr/>
        </p:nvSpPr>
        <p:spPr>
          <a:xfrm>
            <a:off x="6436087"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23530" y="2638500"/>
            <a:ext cx="573051" cy="12390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18983834">
            <a:off x="6610563" y="2290257"/>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05135" y="1496992"/>
            <a:ext cx="789741" cy="3225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83834">
            <a:off x="7000245" y="3474491"/>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p:cNvSpPr/>
          <p:nvPr/>
        </p:nvSpPr>
        <p:spPr>
          <a:xfrm rot="18983834">
            <a:off x="6610563" y="3889679"/>
            <a:ext cx="398985" cy="411989"/>
          </a:xfrm>
          <a:prstGeom prst="plus">
            <a:avLst>
              <a:gd name="adj" fmla="val 465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8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animBg="1"/>
      <p:bldP spid="9" grpId="0" animBg="1"/>
      <p:bldP spid="10"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54439" y="1413144"/>
            <a:ext cx="4517561" cy="4316324"/>
          </a:xfrm>
          <a:prstGeom prst="rect">
            <a:avLst/>
          </a:prstGeom>
        </p:spPr>
      </p:pic>
      <p:sp>
        <p:nvSpPr>
          <p:cNvPr id="9" name="Content Placeholder 2"/>
          <p:cNvSpPr>
            <a:spLocks noGrp="1"/>
          </p:cNvSpPr>
          <p:nvPr>
            <p:ph idx="1"/>
          </p:nvPr>
        </p:nvSpPr>
        <p:spPr>
          <a:xfrm>
            <a:off x="5678524" y="4127360"/>
            <a:ext cx="2286000" cy="814449"/>
          </a:xfrm>
        </p:spPr>
        <p:txBody>
          <a:bodyPr/>
          <a:lstStyle/>
          <a:p>
            <a:pPr marL="274320" lvl="1" indent="0">
              <a:buNone/>
            </a:pPr>
            <a:r>
              <a:rPr lang="en-US" sz="3800" dirty="0" smtClean="0">
                <a:latin typeface="Times" charset="0"/>
                <a:ea typeface="Times" charset="0"/>
                <a:cs typeface="Times" charset="0"/>
              </a:rPr>
              <a:t>4/2x2/2</a:t>
            </a:r>
            <a:endParaRPr lang="en-US" sz="3800" dirty="0" smtClean="0">
              <a:latin typeface="Times" charset="0"/>
              <a:ea typeface="Times" charset="0"/>
              <a:cs typeface="Times" charset="0"/>
            </a:endParaRPr>
          </a:p>
          <a:p>
            <a:pPr lvl="1"/>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404" y="1087316"/>
            <a:ext cx="4206240" cy="286423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8404" y="1087317"/>
            <a:ext cx="4206240" cy="286423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grpSp>
        <p:nvGrpSpPr>
          <p:cNvPr id="18" name="Group 17"/>
          <p:cNvGrpSpPr/>
          <p:nvPr/>
        </p:nvGrpSpPr>
        <p:grpSpPr>
          <a:xfrm>
            <a:off x="1238490" y="3571306"/>
            <a:ext cx="2212695" cy="861797"/>
            <a:chOff x="1238490" y="3571306"/>
            <a:chExt cx="2212695" cy="861797"/>
          </a:xfrm>
        </p:grpSpPr>
        <p:sp>
          <p:nvSpPr>
            <p:cNvPr id="14" name="Rectangle 13"/>
            <p:cNvSpPr/>
            <p:nvPr/>
          </p:nvSpPr>
          <p:spPr>
            <a:xfrm>
              <a:off x="1238491"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29382"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38490" y="3571306"/>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29381" y="358335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238488" y="3580221"/>
            <a:ext cx="2212695" cy="852882"/>
            <a:chOff x="1238488" y="3580221"/>
            <a:chExt cx="2212695" cy="852882"/>
          </a:xfrm>
        </p:grpSpPr>
        <p:sp>
          <p:nvSpPr>
            <p:cNvPr id="19" name="Rectangle 18"/>
            <p:cNvSpPr/>
            <p:nvPr/>
          </p:nvSpPr>
          <p:spPr>
            <a:xfrm>
              <a:off x="2629380" y="3589136"/>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38488" y="3580221"/>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238485" y="3577562"/>
            <a:ext cx="2212698" cy="850739"/>
            <a:chOff x="1238485" y="3577562"/>
            <a:chExt cx="2212698" cy="850739"/>
          </a:xfrm>
        </p:grpSpPr>
        <p:sp>
          <p:nvSpPr>
            <p:cNvPr id="22" name="Rectangle 21"/>
            <p:cNvSpPr/>
            <p:nvPr/>
          </p:nvSpPr>
          <p:spPr>
            <a:xfrm>
              <a:off x="1238485" y="3577562"/>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38485" y="4008953"/>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7141580" y="4133135"/>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55443" y="4127359"/>
            <a:ext cx="486137"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85050" y="4127358"/>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6595" y="4132763"/>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mc:AlternateContent xmlns:mc="http://schemas.openxmlformats.org/markup-compatibility/2006">
        <mc:Choice xmlns:a14="http://schemas.microsoft.com/office/drawing/2010/main" Requires="a14">
          <p:sp>
            <p:nvSpPr>
              <p:cNvPr id="32" name="Content Placeholder 6"/>
              <p:cNvSpPr txBox="1">
                <a:spLocks/>
              </p:cNvSpPr>
              <p:nvPr/>
            </p:nvSpPr>
            <p:spPr>
              <a:xfrm>
                <a:off x="5164029" y="5165643"/>
                <a:ext cx="3522771" cy="78765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ctrlPr>
                            <a:rPr lang="en-US" sz="3800" b="0" i="1" smtClean="0">
                              <a:latin typeface="Cambria Math" charset="0"/>
                            </a:rPr>
                          </m:ctrlPr>
                        </m:dPr>
                        <m:e>
                          <m:r>
                            <a:rPr lang="en-US" sz="3800" b="0" i="1" smtClean="0">
                              <a:latin typeface="Cambria Math" charset="0"/>
                            </a:rPr>
                            <m:t>𝑙</m:t>
                          </m:r>
                          <m:r>
                            <a:rPr lang="en-US" sz="3800" b="0" i="1" smtClean="0">
                              <a:latin typeface="Cambria Math" charset="0"/>
                            </a:rPr>
                            <m:t>/</m:t>
                          </m:r>
                          <m:r>
                            <a:rPr lang="en-US" sz="3800" b="0" i="1" smtClean="0">
                              <a:latin typeface="Cambria Math" charset="0"/>
                            </a:rPr>
                            <m:t>𝑙𝑔</m:t>
                          </m:r>
                        </m:e>
                      </m:d>
                      <m:r>
                        <a:rPr lang="en-US" sz="3800" b="0" i="1" smtClean="0">
                          <a:latin typeface="Cambria Math" charset="0"/>
                        </a:rPr>
                        <m:t>𝑥</m:t>
                      </m:r>
                      <m:r>
                        <a:rPr lang="en-US" sz="3800" b="0" i="1" smtClean="0">
                          <a:latin typeface="Cambria Math" charset="0"/>
                        </a:rPr>
                        <m:t>(</m:t>
                      </m:r>
                      <m:r>
                        <a:rPr lang="en-US" sz="3800" b="0" i="1" smtClean="0">
                          <a:latin typeface="Cambria Math" charset="0"/>
                        </a:rPr>
                        <m:t>𝑐</m:t>
                      </m:r>
                      <m:r>
                        <a:rPr lang="en-US" sz="3800" b="0" i="1" smtClean="0">
                          <a:latin typeface="Cambria Math" charset="0"/>
                        </a:rPr>
                        <m:t>/</m:t>
                      </m:r>
                      <m:r>
                        <a:rPr lang="en-US" sz="3800" b="0" i="1" smtClean="0">
                          <a:latin typeface="Cambria Math" charset="0"/>
                        </a:rPr>
                        <m:t>𝑐𝑔</m:t>
                      </m:r>
                      <m:r>
                        <a:rPr lang="en-US" sz="3800" b="0" i="1" smtClean="0">
                          <a:latin typeface="Cambria Math" charset="0"/>
                        </a:rPr>
                        <m:t>)</m:t>
                      </m:r>
                    </m:oMath>
                  </m:oMathPara>
                </a14:m>
                <a:endParaRPr lang="en-US" sz="3800" dirty="0" smtClean="0"/>
              </a:p>
            </p:txBody>
          </p:sp>
        </mc:Choice>
        <mc:Fallback>
          <p:sp>
            <p:nvSpPr>
              <p:cNvPr id="32" name="Content Placeholder 6"/>
              <p:cNvSpPr txBox="1">
                <a:spLocks noRot="1" noChangeAspect="1" noMove="1" noResize="1" noEditPoints="1" noAdjustHandles="1" noChangeArrowheads="1" noChangeShapeType="1" noTextEdit="1"/>
              </p:cNvSpPr>
              <p:nvPr/>
            </p:nvSpPr>
            <p:spPr>
              <a:xfrm>
                <a:off x="5164029" y="5165643"/>
                <a:ext cx="3522771" cy="787659"/>
              </a:xfrm>
              <a:prstGeom prst="rect">
                <a:avLst/>
              </a:prstGeom>
              <a:blipFill rotWithShape="0">
                <a:blip r:embed="rId12"/>
                <a:stretch>
                  <a:fillRect/>
                </a:stretch>
              </a:blipFill>
            </p:spPr>
            <p:txBody>
              <a:bodyPr/>
              <a:lstStyle/>
              <a:p>
                <a:r>
                  <a:rPr lang="en-US">
                    <a:noFill/>
                  </a:rPr>
                  <a:t> </a:t>
                </a:r>
              </a:p>
            </p:txBody>
          </p:sp>
        </mc:Fallback>
      </mc:AlternateContent>
      <p:sp>
        <p:nvSpPr>
          <p:cNvPr id="33" name="Rectangle 32"/>
          <p:cNvSpPr/>
          <p:nvPr/>
        </p:nvSpPr>
        <p:spPr>
          <a:xfrm>
            <a:off x="6175093" y="925975"/>
            <a:ext cx="2488557" cy="5585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38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2" grpId="0"/>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9" name="Picture 8"/>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
        <p:nvSpPr>
          <p:cNvPr id="6" name="Rectangle 5"/>
          <p:cNvSpPr/>
          <p:nvPr/>
        </p:nvSpPr>
        <p:spPr>
          <a:xfrm>
            <a:off x="1280198" y="3497483"/>
            <a:ext cx="1092612" cy="808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788" y="2585012"/>
            <a:ext cx="1171706" cy="912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55993" y="2585012"/>
            <a:ext cx="1092612" cy="912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92861" y="1261331"/>
            <a:ext cx="3570789" cy="5250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2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3" name="Rectangle 2"/>
          <p:cNvSpPr/>
          <p:nvPr/>
        </p:nvSpPr>
        <p:spPr>
          <a:xfrm>
            <a:off x="238692"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57846"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075927" y="2733555"/>
            <a:ext cx="2271086" cy="183266"/>
            <a:chOff x="1075927" y="2733555"/>
            <a:chExt cx="2271086" cy="183266"/>
          </a:xfrm>
        </p:grpSpPr>
        <p:sp>
          <p:nvSpPr>
            <p:cNvPr id="17" name="Rectangle 16"/>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75927" y="3325793"/>
            <a:ext cx="2271086" cy="183266"/>
            <a:chOff x="1075927" y="2733555"/>
            <a:chExt cx="2271086" cy="183266"/>
          </a:xfrm>
        </p:grpSpPr>
        <p:sp>
          <p:nvSpPr>
            <p:cNvPr id="22" name="Rectangle 21"/>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6242094" y="1753565"/>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2937" y="1957056"/>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25374" y="916397"/>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05713" y="2406538"/>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36432" y="2916821"/>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861129" y="3509059"/>
            <a:ext cx="525800"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68612" y="5637804"/>
            <a:ext cx="1315093"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61129" y="3509058"/>
            <a:ext cx="525800" cy="167833"/>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68613" y="5443063"/>
            <a:ext cx="1315092" cy="181287"/>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65830" y="3509058"/>
            <a:ext cx="525800" cy="167833"/>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68613" y="5261776"/>
            <a:ext cx="1315092" cy="181287"/>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69662" y="3001770"/>
            <a:ext cx="2892109"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233664" y="1494938"/>
            <a:ext cx="2780439"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44272" y="4907670"/>
            <a:ext cx="2060295"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00958" y="5342345"/>
            <a:ext cx="1860813"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99232" y="4503720"/>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99232" y="1414743"/>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2"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3"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2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8"/>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animBg="1"/>
      <p:bldP spid="16" grpId="1" animBg="1"/>
      <p:bldP spid="25" grpId="0" animBg="1"/>
      <p:bldP spid="25" grpId="1" animBg="1"/>
      <p:bldP spid="26" grpId="0" animBg="1"/>
      <p:bldP spid="26" grpId="1" animBg="1"/>
      <p:bldP spid="26" grpId="2" animBg="1"/>
      <p:bldP spid="26" grpId="3"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t>
            </a:r>
            <a:r>
              <a:rPr lang="en-US" dirty="0" smtClean="0"/>
              <a:t>application kernels </a:t>
            </a:r>
            <a:r>
              <a:rPr lang="en-US" dirty="0" smtClean="0"/>
              <a:t>from PBBS and </a:t>
            </a:r>
            <a:r>
              <a:rPr lang="en-US" dirty="0" smtClean="0"/>
              <a:t>in-house benchmark suites with diverse loop-task parallelism</a:t>
            </a:r>
          </a:p>
          <a:p>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 y="1008030"/>
            <a:ext cx="9127366" cy="4589836"/>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71476" y="5871326"/>
            <a:ext cx="2042782" cy="712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04767" y="5550600"/>
            <a:ext cx="644325" cy="1033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a:t>
            </a:r>
            <a:r>
              <a:rPr lang="en-US" dirty="0" smtClean="0"/>
              <a:t>HSA, </a:t>
            </a:r>
            <a:r>
              <a:rPr lang="en-US" dirty="0" smtClean="0"/>
              <a:t>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00" y="1106379"/>
            <a:ext cx="8123900" cy="5105386"/>
          </a:xfrm>
          <a:prstGeom prst="rect">
            <a:avLst/>
          </a:prstGeom>
        </p:spPr>
      </p:pic>
      <p:cxnSp>
        <p:nvCxnSpPr>
          <p:cNvPr id="11" name="Straight Arrow Connector 10"/>
          <p:cNvCxnSpPr/>
          <p:nvPr/>
        </p:nvCxnSpPr>
        <p:spPr>
          <a:xfrm>
            <a:off x="2546430" y="3993266"/>
            <a:ext cx="4490978" cy="688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627453" y="2407534"/>
            <a:ext cx="4305782" cy="1412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157" y="1008030"/>
            <a:ext cx="6030461" cy="26210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57" y="3750593"/>
            <a:ext cx="6109249" cy="2645345"/>
          </a:xfrm>
          <a:prstGeom prst="rect">
            <a:avLst/>
          </a:prstGeom>
        </p:spPr>
      </p:pic>
      <p:sp>
        <p:nvSpPr>
          <p:cNvPr id="8" name="Rectangle 7"/>
          <p:cNvSpPr/>
          <p:nvPr/>
        </p:nvSpPr>
        <p:spPr>
          <a:xfrm>
            <a:off x="2720051" y="2314937"/>
            <a:ext cx="1307939" cy="381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32884" y="2245489"/>
            <a:ext cx="1364686" cy="474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6981" y="4003809"/>
            <a:ext cx="1678330" cy="726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0221671">
            <a:off x="2480616" y="4021263"/>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15" name="Straight Arrow Connector 14"/>
          <p:cNvCxnSpPr/>
          <p:nvPr/>
        </p:nvCxnSpPr>
        <p:spPr>
          <a:xfrm flipH="1" flipV="1">
            <a:off x="5779761" y="4038025"/>
            <a:ext cx="817808" cy="692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536991">
            <a:off x="5585892" y="4090031"/>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21" name="Straight Arrow Connector 20"/>
          <p:cNvCxnSpPr/>
          <p:nvPr/>
        </p:nvCxnSpPr>
        <p:spPr>
          <a:xfrm>
            <a:off x="5657250" y="3933563"/>
            <a:ext cx="1056951" cy="972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536991">
            <a:off x="5476075" y="4085716"/>
            <a:ext cx="1561646" cy="338554"/>
          </a:xfrm>
          <a:prstGeom prst="rect">
            <a:avLst/>
          </a:prstGeom>
          <a:noFill/>
        </p:spPr>
        <p:txBody>
          <a:bodyPr wrap="none" rtlCol="0">
            <a:spAutoFit/>
          </a:bodyPr>
          <a:lstStyle/>
          <a:p>
            <a:r>
              <a:rPr lang="en-US" sz="1600" smtClean="0">
                <a:solidFill>
                  <a:srgbClr val="FF0000"/>
                </a:solidFill>
              </a:rPr>
              <a:t>looser </a:t>
            </a:r>
            <a:r>
              <a:rPr lang="en-US" sz="1600" dirty="0" smtClean="0">
                <a:solidFill>
                  <a:srgbClr val="FF0000"/>
                </a:solidFill>
              </a:rPr>
              <a:t>coupling</a:t>
            </a:r>
            <a:endParaRPr lang="en-US" sz="1600" dirty="0">
              <a:solidFill>
                <a:srgbClr val="FF0000"/>
              </a:solidFill>
            </a:endParaRPr>
          </a:p>
        </p:txBody>
      </p:sp>
    </p:spTree>
    <p:extLst>
      <p:ext uri="{BB962C8B-B14F-4D97-AF65-F5344CB8AC3E}">
        <p14:creationId xmlns:p14="http://schemas.microsoft.com/office/powerpoint/2010/main" val="18222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p:bldP spid="16" grpId="0"/>
      <p:bldP spid="22" grpId="0"/>
      <p:bldP spid="2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797530"/>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4725434"/>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4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7" y="1008028"/>
            <a:ext cx="8531025" cy="4289957"/>
          </a:xfrm>
          <a:prstGeom prst="rect">
            <a:avLst/>
          </a:prstGeom>
        </p:spPr>
      </p:pic>
      <p:sp>
        <p:nvSpPr>
          <p:cNvPr id="10" name="Rectangle 9"/>
          <p:cNvSpPr/>
          <p:nvPr/>
        </p:nvSpPr>
        <p:spPr>
          <a:xfrm>
            <a:off x="1169043" y="1020637"/>
            <a:ext cx="1273215"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642397" y="118762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47635" y="1008028"/>
            <a:ext cx="972797"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627800" y="1978178"/>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06874" y="2259781"/>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056751"/>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3593349"/>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cxnSp>
        <p:nvCxnSpPr>
          <p:cNvPr id="5" name="Straight Connector 4"/>
          <p:cNvCxnSpPr/>
          <p:nvPr/>
        </p:nvCxnSpPr>
        <p:spPr>
          <a:xfrm flipH="1">
            <a:off x="682906" y="4213185"/>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4845" y="2425941"/>
            <a:ext cx="659155" cy="369332"/>
          </a:xfrm>
          <a:prstGeom prst="rect">
            <a:avLst/>
          </a:prstGeom>
          <a:noFill/>
        </p:spPr>
        <p:txBody>
          <a:bodyPr wrap="none" rtlCol="0">
            <a:spAutoFit/>
          </a:bodyPr>
          <a:lstStyle/>
          <a:p>
            <a:r>
              <a:rPr lang="en-US" dirty="0" smtClean="0"/>
              <a:t>5.5X</a:t>
            </a:r>
            <a:endParaRPr lang="en-US" dirty="0"/>
          </a:p>
        </p:txBody>
      </p:sp>
      <p:cxnSp>
        <p:nvCxnSpPr>
          <p:cNvPr id="10" name="Straight Connector 9"/>
          <p:cNvCxnSpPr/>
          <p:nvPr/>
        </p:nvCxnSpPr>
        <p:spPr>
          <a:xfrm flipH="1">
            <a:off x="682906" y="3937322"/>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4845" y="2425941"/>
            <a:ext cx="659155" cy="369332"/>
          </a:xfrm>
          <a:prstGeom prst="rect">
            <a:avLst/>
          </a:prstGeom>
          <a:noFill/>
        </p:spPr>
        <p:txBody>
          <a:bodyPr wrap="none" rtlCol="0">
            <a:spAutoFit/>
          </a:bodyPr>
          <a:lstStyle/>
          <a:p>
            <a:r>
              <a:rPr lang="en-US" dirty="0" smtClean="0"/>
              <a:t>3.0X</a:t>
            </a:r>
            <a:endParaRPr lang="en-US" dirty="0"/>
          </a:p>
        </p:txBody>
      </p:sp>
      <p:sp>
        <p:nvSpPr>
          <p:cNvPr id="12" name="TextBox 11"/>
          <p:cNvSpPr txBox="1"/>
          <p:nvPr/>
        </p:nvSpPr>
        <p:spPr>
          <a:xfrm>
            <a:off x="3255018" y="1293061"/>
            <a:ext cx="2920543" cy="369332"/>
          </a:xfrm>
          <a:prstGeom prst="rect">
            <a:avLst/>
          </a:prstGeom>
          <a:noFill/>
        </p:spPr>
        <p:txBody>
          <a:bodyPr wrap="none" rtlCol="0">
            <a:spAutoFit/>
          </a:bodyPr>
          <a:lstStyle/>
          <a:p>
            <a:r>
              <a:rPr lang="en-US" dirty="0"/>
              <a:t>s</a:t>
            </a:r>
            <a:r>
              <a:rPr lang="en-US" dirty="0" smtClean="0"/>
              <a:t>ingle-core LTA: 4.2—5.3X</a:t>
            </a:r>
            <a:endParaRPr lang="en-US" dirty="0"/>
          </a:p>
        </p:txBody>
      </p:sp>
      <p:sp>
        <p:nvSpPr>
          <p:cNvPr id="13" name="TextBox 12"/>
          <p:cNvSpPr txBox="1"/>
          <p:nvPr/>
        </p:nvSpPr>
        <p:spPr>
          <a:xfrm>
            <a:off x="3517307" y="1641214"/>
            <a:ext cx="2108269" cy="369332"/>
          </a:xfrm>
          <a:prstGeom prst="rect">
            <a:avLst/>
          </a:prstGeom>
          <a:noFill/>
        </p:spPr>
        <p:txBody>
          <a:bodyPr wrap="none" rtlCol="0">
            <a:spAutoFit/>
          </a:bodyPr>
          <a:lstStyle/>
          <a:p>
            <a:r>
              <a:rPr lang="en-US" smtClean="0"/>
              <a:t>multi-core IO: 3.1X</a:t>
            </a:r>
            <a:endParaRPr lang="en-US" dirty="0"/>
          </a:p>
        </p:txBody>
      </p:sp>
      <p:sp>
        <p:nvSpPr>
          <p:cNvPr id="14" name="TextBox 13"/>
          <p:cNvSpPr txBox="1"/>
          <p:nvPr/>
        </p:nvSpPr>
        <p:spPr>
          <a:xfrm>
            <a:off x="3376679" y="1972371"/>
            <a:ext cx="2741007" cy="369332"/>
          </a:xfrm>
          <a:prstGeom prst="rect">
            <a:avLst/>
          </a:prstGeom>
          <a:noFill/>
        </p:spPr>
        <p:txBody>
          <a:bodyPr wrap="none" rtlCol="0">
            <a:spAutoFit/>
          </a:bodyPr>
          <a:lstStyle/>
          <a:p>
            <a:r>
              <a:rPr lang="en-US" dirty="0" smtClean="0">
                <a:solidFill>
                  <a:srgbClr val="FF0000"/>
                </a:solidFill>
              </a:rPr>
              <a:t>multi-core LTA: 13—16X</a:t>
            </a:r>
            <a:endParaRPr lang="en-US" dirty="0">
              <a:solidFill>
                <a:srgbClr val="FF0000"/>
              </a:solidFill>
            </a:endParaRPr>
          </a:p>
        </p:txBody>
      </p:sp>
      <p:sp>
        <p:nvSpPr>
          <p:cNvPr id="15" name="TextBox 14"/>
          <p:cNvSpPr txBox="1"/>
          <p:nvPr/>
        </p:nvSpPr>
        <p:spPr>
          <a:xfrm>
            <a:off x="3268728" y="1293060"/>
            <a:ext cx="2377574" cy="923330"/>
          </a:xfrm>
          <a:prstGeom prst="rect">
            <a:avLst/>
          </a:prstGeom>
          <a:noFill/>
        </p:spPr>
        <p:txBody>
          <a:bodyPr wrap="none" rtlCol="0">
            <a:spAutoFit/>
          </a:bodyPr>
          <a:lstStyle/>
          <a:p>
            <a:r>
              <a:rPr lang="en-US" dirty="0"/>
              <a:t>a</a:t>
            </a:r>
            <a:r>
              <a:rPr lang="en-US" smtClean="0"/>
              <a:t>rea-normalized </a:t>
            </a:r>
            <a:r>
              <a:rPr lang="en-US" dirty="0" smtClean="0"/>
              <a:t>perf:</a:t>
            </a:r>
          </a:p>
          <a:p>
            <a:r>
              <a:rPr lang="en-US" dirty="0"/>
              <a:t> </a:t>
            </a:r>
            <a:r>
              <a:rPr lang="en-US" dirty="0" smtClean="0"/>
              <a:t> 2.5X vs. MC-IO</a:t>
            </a:r>
          </a:p>
          <a:p>
            <a:r>
              <a:rPr lang="en-US" dirty="0"/>
              <a:t> </a:t>
            </a:r>
            <a:r>
              <a:rPr lang="en-US" dirty="0" smtClean="0"/>
              <a:t> </a:t>
            </a:r>
            <a:r>
              <a:rPr lang="en-US" dirty="0" smtClean="0">
                <a:solidFill>
                  <a:srgbClr val="FF0000"/>
                </a:solidFill>
              </a:rPr>
              <a:t>1.7X vs. MC-O3</a:t>
            </a:r>
            <a:endParaRPr lang="en-US" dirty="0">
              <a:solidFill>
                <a:srgbClr val="FF0000"/>
              </a:solidFill>
            </a:endParaRPr>
          </a:p>
        </p:txBody>
      </p:sp>
    </p:spTree>
    <p:extLst>
      <p:ext uri="{BB962C8B-B14F-4D97-AF65-F5344CB8AC3E}">
        <p14:creationId xmlns:p14="http://schemas.microsoft.com/office/powerpoint/2010/main" val="16889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2" grpId="0"/>
      <p:bldP spid="12" grpId="1"/>
      <p:bldP spid="13" grpId="0"/>
      <p:bldP spid="13" grpId="1"/>
      <p:bldP spid="14" grpId="0"/>
      <p:bldP spid="14" grpId="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a:t>
            </a:r>
            <a:r>
              <a:rPr lang="en-US" dirty="0" smtClean="0"/>
              <a:t>FG-SIMT, Tarantula (vector-SIMD)</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normAutofit/>
          </a:bodyPr>
          <a:lstStyle/>
          <a:p>
            <a:pPr marL="457200" indent="-457200">
              <a:buFont typeface="+mj-lt"/>
              <a:buAutoNum type="arabicPeriod"/>
            </a:pPr>
            <a:r>
              <a:rPr lang="en-US" dirty="0" smtClean="0"/>
              <a:t>Detailed analysis of 3P challenges in application development flow based on years of experience</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latin typeface="Courier" charset="0"/>
                <a:ea typeface="Courier" charset="0"/>
                <a:cs typeface="Courier" charset="0"/>
              </a:rPr>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
        <p:nvSpPr>
          <p:cNvPr id="5" name="Rectangle 4"/>
          <p:cNvSpPr/>
          <p:nvPr/>
        </p:nvSpPr>
        <p:spPr>
          <a:xfrm>
            <a:off x="141790" y="3923818"/>
            <a:ext cx="8860420" cy="143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
        <p:nvSpPr>
          <p:cNvPr id="10" name="Content Placeholder 2"/>
          <p:cNvSpPr txBox="1">
            <a:spLocks/>
          </p:cNvSpPr>
          <p:nvPr/>
        </p:nvSpPr>
        <p:spPr>
          <a:xfrm>
            <a:off x="4132162" y="1095374"/>
            <a:ext cx="4699321" cy="538162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runtime + </a:t>
            </a:r>
            <a:r>
              <a:rPr lang="en-US" dirty="0" err="1" smtClean="0">
                <a:latin typeface="Courier" charset="0"/>
                <a:ea typeface="Courier" charset="0"/>
                <a:cs typeface="Courier" charset="0"/>
              </a:rPr>
              <a:t>xpfor</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engine with spatial/temporal task coupling</a:t>
            </a:r>
          </a:p>
          <a:p>
            <a:pPr marL="457200" indent="-457200">
              <a:buFont typeface="+mj-lt"/>
              <a:buAutoNum type="arabicPeriod"/>
            </a:pPr>
            <a:endParaRPr lang="en-US" dirty="0" smtClean="0"/>
          </a:p>
          <a:p>
            <a:pPr marL="457200" indent="-457200">
              <a:buFont typeface="+mj-lt"/>
              <a:buAutoNum type="arabicPeriod"/>
            </a:pPr>
            <a:r>
              <a:rPr lang="en-US" dirty="0" smtClean="0"/>
              <a:t>Design space exploration + 3P evaluation of LTA platform</a:t>
            </a:r>
            <a:endParaRPr lang="en-US" dirty="0"/>
          </a:p>
        </p:txBody>
      </p:sp>
    </p:spTree>
    <p:extLst>
      <p:ext uri="{BB962C8B-B14F-4D97-AF65-F5344CB8AC3E}">
        <p14:creationId xmlns:p14="http://schemas.microsoft.com/office/powerpoint/2010/main" val="985811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Alignment for Auto-Vectorization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105620" y="1264283"/>
            <a:ext cx="4419600" cy="5029200"/>
          </a:xfrm>
          <a:prstGeom prst="rect">
            <a:avLst/>
          </a:prstGeom>
        </p:spPr>
      </p:pic>
      <p:pic>
        <p:nvPicPr>
          <p:cNvPr id="6" name="Picture 5"/>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105620" y="1258891"/>
            <a:ext cx="5029200" cy="5029200"/>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105620" y="1269675"/>
            <a:ext cx="5029200" cy="5029200"/>
          </a:xfrm>
          <a:prstGeom prst="rect">
            <a:avLst/>
          </a:prstGeom>
        </p:spPr>
      </p:pic>
    </p:spTree>
    <p:extLst>
      <p:ext uri="{BB962C8B-B14F-4D97-AF65-F5344CB8AC3E}">
        <p14:creationId xmlns:p14="http://schemas.microsoft.com/office/powerpoint/2010/main" val="171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109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6305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50</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92320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51</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106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52</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820025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53</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1953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54</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328209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2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56</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21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20229525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345465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000" dirty="0" smtClean="0"/>
              <a:t>LTA Engine: </a:t>
            </a:r>
            <a:r>
              <a:rPr lang="en-US" sz="3000" dirty="0" smtClean="0"/>
              <a:t>Temporal </a:t>
            </a:r>
            <a:r>
              <a:rPr lang="en-US" sz="3000" dirty="0" smtClean="0"/>
              <a:t>Task Coupling: Performance</a:t>
            </a:r>
            <a:endParaRPr lang="en-US" sz="30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8030"/>
            <a:ext cx="9140442" cy="4393688"/>
          </a:xfrm>
          <a:prstGeom prst="rect">
            <a:avLst/>
          </a:prstGeom>
        </p:spPr>
      </p:pic>
      <p:pic>
        <p:nvPicPr>
          <p:cNvPr id="13" name="Picture 12"/>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Tree>
    <p:extLst>
      <p:ext uri="{BB962C8B-B14F-4D97-AF65-F5344CB8AC3E}">
        <p14:creationId xmlns:p14="http://schemas.microsoft.com/office/powerpoint/2010/main" val="1600424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App Dev Case Study</a:t>
            </a:r>
          </a:p>
          <a:p>
            <a:pPr>
              <a:lnSpc>
                <a:spcPct val="150000"/>
              </a:lnSpc>
            </a:pPr>
            <a:r>
              <a:rPr lang="en-US" sz="2800" dirty="0" smtClean="0"/>
              <a:t>LTA </a:t>
            </a:r>
            <a:r>
              <a:rPr lang="en-US" sz="2800" dirty="0" smtClean="0"/>
              <a:t>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60</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61</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7055"/>
            <a:ext cx="9144000" cy="24168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3862"/>
            <a:ext cx="9144000" cy="2480153"/>
          </a:xfrm>
          <a:prstGeom prst="rect">
            <a:avLst/>
          </a:prstGeom>
        </p:spPr>
      </p:pic>
    </p:spTree>
    <p:extLst>
      <p:ext uri="{BB962C8B-B14F-4D97-AF65-F5344CB8AC3E}">
        <p14:creationId xmlns:p14="http://schemas.microsoft.com/office/powerpoint/2010/main" val="1046472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353183"/>
            <a:ext cx="8813800" cy="4851400"/>
          </a:xfrm>
          <a:prstGeom prst="rect">
            <a:avLst/>
          </a:prstGeom>
        </p:spPr>
      </p:pic>
      <p:sp>
        <p:nvSpPr>
          <p:cNvPr id="6" name="Title 1"/>
          <p:cNvSpPr>
            <a:spLocks noGrp="1"/>
          </p:cNvSpPr>
          <p:nvPr>
            <p:ph type="title"/>
          </p:nvPr>
        </p:nvSpPr>
        <p:spPr>
          <a:xfrm>
            <a:off x="457200" y="230174"/>
            <a:ext cx="8229600" cy="777856"/>
          </a:xfrm>
        </p:spPr>
        <p:txBody>
          <a:bodyPr>
            <a:normAutofit/>
          </a:bodyPr>
          <a:lstStyle/>
          <a:p>
            <a:r>
              <a:rPr lang="en-US" sz="2800" dirty="0" smtClean="0"/>
              <a:t>Impact of</a:t>
            </a:r>
            <a:r>
              <a:rPr lang="en-US" sz="2800" dirty="0" smtClean="0"/>
              <a:t> LLFU Sharing with Temporal Task Coupling</a:t>
            </a:r>
            <a:endParaRPr lang="en-US" sz="2800" dirty="0"/>
          </a:p>
        </p:txBody>
      </p:sp>
    </p:spTree>
    <p:extLst>
      <p:ext uri="{BB962C8B-B14F-4D97-AF65-F5344CB8AC3E}">
        <p14:creationId xmlns:p14="http://schemas.microsoft.com/office/powerpoint/2010/main" val="8641945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934083"/>
            <a:ext cx="7061200" cy="5689600"/>
          </a:xfrm>
          <a:prstGeom prst="rect">
            <a:avLst/>
          </a:prstGeom>
        </p:spPr>
      </p:pic>
      <p:sp>
        <p:nvSpPr>
          <p:cNvPr id="7" name="Title 1"/>
          <p:cNvSpPr>
            <a:spLocks noGrp="1"/>
          </p:cNvSpPr>
          <p:nvPr>
            <p:ph type="title"/>
          </p:nvPr>
        </p:nvSpPr>
        <p:spPr>
          <a:xfrm>
            <a:off x="457200" y="230174"/>
            <a:ext cx="8229600" cy="777856"/>
          </a:xfrm>
        </p:spPr>
        <p:txBody>
          <a:bodyPr>
            <a:noAutofit/>
          </a:bodyPr>
          <a:lstStyle/>
          <a:p>
            <a:r>
              <a:rPr lang="en-US" sz="2800" dirty="0" smtClean="0"/>
              <a:t>Impact of </a:t>
            </a:r>
            <a:r>
              <a:rPr lang="en-US" sz="2800" dirty="0" err="1" smtClean="0"/>
              <a:t>uthread</a:t>
            </a:r>
            <a:r>
              <a:rPr lang="en-US" sz="2800" dirty="0" smtClean="0"/>
              <a:t> Count on Temporal Task Coupling</a:t>
            </a:r>
            <a:endParaRPr lang="en-US" sz="2800" dirty="0"/>
          </a:p>
        </p:txBody>
      </p:sp>
    </p:spTree>
    <p:extLst>
      <p:ext uri="{BB962C8B-B14F-4D97-AF65-F5344CB8AC3E}">
        <p14:creationId xmlns:p14="http://schemas.microsoft.com/office/powerpoint/2010/main" val="927081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1" name="Rectangle 10"/>
          <p:cNvSpPr/>
          <p:nvPr/>
        </p:nvSpPr>
        <p:spPr>
          <a:xfrm>
            <a:off x="4884517" y="3704933"/>
            <a:ext cx="4040127" cy="1306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97079" y="1034270"/>
            <a:ext cx="4419599" cy="22182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53924" y="5330407"/>
            <a:ext cx="4562754" cy="1219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4362" y="4526491"/>
            <a:ext cx="1875770" cy="137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5" grpId="1"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Flatten matrices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flatten(</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560425" y="1064871"/>
            <a:ext cx="4456253" cy="2095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00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36557</TotalTime>
  <Words>9830</Words>
  <Application>Microsoft Macintosh PowerPoint</Application>
  <PresentationFormat>On-screen Show (4:3)</PresentationFormat>
  <Paragraphs>1032</Paragraphs>
  <Slides>64</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Calibri</vt:lpstr>
      <vt:lpstr>Cambria Math</vt:lpstr>
      <vt:lpstr>Courier</vt:lpstr>
      <vt:lpstr>Times</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Presentation Overview</vt:lpstr>
      <vt:lpstr>Tightly Coupled LTA Engine</vt:lpstr>
      <vt:lpstr>Loosely Coupled LTA Engine</vt:lpstr>
      <vt:lpstr>Task-Coupling Terminology</vt:lpstr>
      <vt:lpstr>Task-Coupling Taxonomy</vt:lpstr>
      <vt:lpstr>Task-Coupling Taxonomy</vt:lpstr>
      <vt:lpstr>LTA Engine Template</vt:lpstr>
      <vt:lpstr>Presentation Overview</vt:lpstr>
      <vt:lpstr>LTA Methodology</vt:lpstr>
      <vt:lpstr>LTA Methodology</vt:lpstr>
      <vt:lpstr>LTA Engine: Spatial Task Coupling: Performance</vt:lpstr>
      <vt:lpstr>LTA Engine: Spatial Task Coupling: Area</vt:lpstr>
      <vt:lpstr>LTA Engine: Spatial Task Coupling: Energy</vt:lpstr>
      <vt:lpstr>PowerPoint Presentation</vt:lpstr>
      <vt:lpstr>LTA Engine: Temporal Task Coupling: Performance</vt:lpstr>
      <vt:lpstr>PowerPoint Presentation</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The End</vt:lpstr>
      <vt:lpstr>Presentation Overview</vt:lpstr>
      <vt:lpstr>Matrix Alignment for Auto-Vectorization</vt:lpstr>
      <vt:lpstr>LTA Programming API</vt:lpstr>
      <vt:lpstr>LTA Runtime</vt:lpstr>
      <vt:lpstr>Task Group Execution</vt:lpstr>
      <vt:lpstr>Varying Spatial Task Coupling</vt:lpstr>
      <vt:lpstr>Varying Temporal Task Coupling</vt:lpstr>
      <vt:lpstr>Task-Coupling Terminology</vt:lpstr>
      <vt:lpstr>Types of Control Divergence</vt:lpstr>
      <vt:lpstr>LTA Runtime Validation</vt:lpstr>
      <vt:lpstr>LTA Engine: Spatial Task Coupling: Performance</vt:lpstr>
      <vt:lpstr>LTA Engine: Spatial Task Coupling: Area</vt:lpstr>
      <vt:lpstr>LTA Engine: Spatial Task Coupling: Energy</vt:lpstr>
      <vt:lpstr>LTA Engine: Temporal Task Coupling: Energy</vt:lpstr>
      <vt:lpstr>LTA Engine: Temporal Task Coupling: Performance</vt:lpstr>
      <vt:lpstr>Application Characteristics</vt:lpstr>
      <vt:lpstr>Application Statistics</vt:lpstr>
      <vt:lpstr>PowerPoint Presentation</vt:lpstr>
      <vt:lpstr>Impact of LLFU Sharing with Temporal Task Coupling</vt:lpstr>
      <vt:lpstr>Impact of uthread Count on Temporal Task Coupling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647</cp:revision>
  <dcterms:created xsi:type="dcterms:W3CDTF">2013-06-11T20:34:02Z</dcterms:created>
  <dcterms:modified xsi:type="dcterms:W3CDTF">2016-08-31T06:45:06Z</dcterms:modified>
</cp:coreProperties>
</file>